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78" r:id="rId8"/>
    <p:sldId id="280" r:id="rId9"/>
    <p:sldId id="264" r:id="rId10"/>
    <p:sldId id="265" r:id="rId11"/>
    <p:sldId id="266" r:id="rId12"/>
    <p:sldId id="290" r:id="rId13"/>
    <p:sldId id="292" r:id="rId14"/>
    <p:sldId id="293" r:id="rId15"/>
    <p:sldId id="267" r:id="rId16"/>
    <p:sldId id="285" r:id="rId17"/>
    <p:sldId id="269" r:id="rId18"/>
    <p:sldId id="300" r:id="rId19"/>
    <p:sldId id="271" r:id="rId20"/>
    <p:sldId id="302" r:id="rId21"/>
    <p:sldId id="297" r:id="rId22"/>
    <p:sldId id="270" r:id="rId23"/>
    <p:sldId id="299" r:id="rId24"/>
    <p:sldId id="298"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965"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1463A6-BFA4-4C25-9ABB-AC6C96E95BF8}" type="doc">
      <dgm:prSet loTypeId="urn:microsoft.com/office/officeart/2005/8/layout/hProcess4" loCatId="process" qsTypeId="urn:microsoft.com/office/officeart/2005/8/quickstyle/simple2" qsCatId="simple" csTypeId="urn:microsoft.com/office/officeart/2005/8/colors/accent1_2" csCatId="accent1" phldr="1"/>
      <dgm:spPr/>
      <dgm:t>
        <a:bodyPr/>
        <a:lstStyle/>
        <a:p>
          <a:endParaRPr lang="en-IN"/>
        </a:p>
      </dgm:t>
    </dgm:pt>
    <dgm:pt modelId="{FF07835D-773F-4D91-81A4-E1E35AAF14F6}">
      <dgm:prSet phldrT="[Text]" custT="1"/>
      <dgm:spPr/>
      <dgm:t>
        <a:bodyPr/>
        <a:lstStyle/>
        <a:p>
          <a:r>
            <a:rPr lang="en-IN" sz="1600" dirty="0"/>
            <a:t>Requirement Phase</a:t>
          </a:r>
        </a:p>
      </dgm:t>
    </dgm:pt>
    <dgm:pt modelId="{279765A7-55CE-49FA-9BA1-5ADE181482DB}" type="parTrans" cxnId="{24AEC9D6-CED4-4C39-969A-B9FAFC10996C}">
      <dgm:prSet/>
      <dgm:spPr/>
      <dgm:t>
        <a:bodyPr/>
        <a:lstStyle/>
        <a:p>
          <a:endParaRPr lang="en-IN"/>
        </a:p>
      </dgm:t>
    </dgm:pt>
    <dgm:pt modelId="{87D38556-E8F0-442A-9A6C-7AFA459C831C}" type="sibTrans" cxnId="{24AEC9D6-CED4-4C39-969A-B9FAFC10996C}">
      <dgm:prSet/>
      <dgm:spPr/>
      <dgm:t>
        <a:bodyPr/>
        <a:lstStyle/>
        <a:p>
          <a:endParaRPr lang="en-IN"/>
        </a:p>
      </dgm:t>
    </dgm:pt>
    <dgm:pt modelId="{28D2AF17-6E15-46F2-9B49-DA2A671288C9}">
      <dgm:prSet phldrT="[Text]"/>
      <dgm:spPr/>
      <dgm:t>
        <a:bodyPr/>
        <a:lstStyle/>
        <a:p>
          <a:r>
            <a:rPr lang="en-IN" dirty="0"/>
            <a:t>Charter and Proposal</a:t>
          </a:r>
        </a:p>
      </dgm:t>
    </dgm:pt>
    <dgm:pt modelId="{E08C0849-6003-4B5B-9AE0-B532B24CA783}" type="parTrans" cxnId="{C84DAB9C-E545-4A26-95DF-3A9847C932C8}">
      <dgm:prSet/>
      <dgm:spPr/>
      <dgm:t>
        <a:bodyPr/>
        <a:lstStyle/>
        <a:p>
          <a:endParaRPr lang="en-IN"/>
        </a:p>
      </dgm:t>
    </dgm:pt>
    <dgm:pt modelId="{74EDA3E2-BACF-4031-9F6E-274507C0A456}" type="sibTrans" cxnId="{C84DAB9C-E545-4A26-95DF-3A9847C932C8}">
      <dgm:prSet/>
      <dgm:spPr/>
      <dgm:t>
        <a:bodyPr/>
        <a:lstStyle/>
        <a:p>
          <a:endParaRPr lang="en-IN"/>
        </a:p>
      </dgm:t>
    </dgm:pt>
    <dgm:pt modelId="{A76BE6FC-6432-4511-8E70-4167DA0E171B}">
      <dgm:prSet phldrT="[Text]"/>
      <dgm:spPr/>
      <dgm:t>
        <a:bodyPr/>
        <a:lstStyle/>
        <a:p>
          <a:r>
            <a:rPr lang="en-IN" dirty="0"/>
            <a:t>Retrieving Data</a:t>
          </a:r>
        </a:p>
      </dgm:t>
    </dgm:pt>
    <dgm:pt modelId="{11DFFE67-4C7C-4C6C-876E-D5A3C19BF2E4}" type="parTrans" cxnId="{817AA495-733A-4D3E-9B9D-0361B77043CE}">
      <dgm:prSet/>
      <dgm:spPr/>
      <dgm:t>
        <a:bodyPr/>
        <a:lstStyle/>
        <a:p>
          <a:endParaRPr lang="en-IN"/>
        </a:p>
      </dgm:t>
    </dgm:pt>
    <dgm:pt modelId="{AFF216CC-D5DD-4B1B-87EA-8F012EE5CAE7}" type="sibTrans" cxnId="{817AA495-733A-4D3E-9B9D-0361B77043CE}">
      <dgm:prSet/>
      <dgm:spPr/>
      <dgm:t>
        <a:bodyPr/>
        <a:lstStyle/>
        <a:p>
          <a:endParaRPr lang="en-IN"/>
        </a:p>
      </dgm:t>
    </dgm:pt>
    <dgm:pt modelId="{978953D9-A723-4921-A7AF-819A220D64A8}">
      <dgm:prSet phldrT="[Text]" custT="1"/>
      <dgm:spPr/>
      <dgm:t>
        <a:bodyPr/>
        <a:lstStyle/>
        <a:p>
          <a:r>
            <a:rPr lang="en-IN" sz="1600" dirty="0"/>
            <a:t>Development Phase</a:t>
          </a:r>
        </a:p>
      </dgm:t>
    </dgm:pt>
    <dgm:pt modelId="{B837D75A-7C3F-4015-AA03-43632D90D551}" type="parTrans" cxnId="{9812FAF6-10A9-4111-9D92-8D041E066B2C}">
      <dgm:prSet/>
      <dgm:spPr/>
      <dgm:t>
        <a:bodyPr/>
        <a:lstStyle/>
        <a:p>
          <a:endParaRPr lang="en-IN"/>
        </a:p>
      </dgm:t>
    </dgm:pt>
    <dgm:pt modelId="{4A6D19DA-74DF-441F-8E1B-8A07C0F680A1}" type="sibTrans" cxnId="{9812FAF6-10A9-4111-9D92-8D041E066B2C}">
      <dgm:prSet/>
      <dgm:spPr/>
      <dgm:t>
        <a:bodyPr/>
        <a:lstStyle/>
        <a:p>
          <a:endParaRPr lang="en-IN"/>
        </a:p>
      </dgm:t>
    </dgm:pt>
    <dgm:pt modelId="{65CD7EF6-7B5C-4464-8E7F-8B8A57F2C6E7}">
      <dgm:prSet phldrT="[Text]"/>
      <dgm:spPr/>
      <dgm:t>
        <a:bodyPr/>
        <a:lstStyle/>
        <a:p>
          <a:r>
            <a:rPr lang="en-IN" dirty="0"/>
            <a:t>Data Cleaning &amp; Analysis</a:t>
          </a:r>
        </a:p>
      </dgm:t>
    </dgm:pt>
    <dgm:pt modelId="{4156D95E-C4FA-40AB-AE0A-5C85DF325914}" type="parTrans" cxnId="{8794C9DE-D6CA-4D56-9755-53652C6203F8}">
      <dgm:prSet/>
      <dgm:spPr/>
      <dgm:t>
        <a:bodyPr/>
        <a:lstStyle/>
        <a:p>
          <a:endParaRPr lang="en-IN"/>
        </a:p>
      </dgm:t>
    </dgm:pt>
    <dgm:pt modelId="{0149C28F-00D9-451F-856D-D49C6CA06A01}" type="sibTrans" cxnId="{8794C9DE-D6CA-4D56-9755-53652C6203F8}">
      <dgm:prSet/>
      <dgm:spPr/>
      <dgm:t>
        <a:bodyPr/>
        <a:lstStyle/>
        <a:p>
          <a:endParaRPr lang="en-IN"/>
        </a:p>
      </dgm:t>
    </dgm:pt>
    <dgm:pt modelId="{877A7252-FD66-455B-9893-669429A158A8}">
      <dgm:prSet phldrT="[Text]" custT="1"/>
      <dgm:spPr/>
      <dgm:t>
        <a:bodyPr/>
        <a:lstStyle/>
        <a:p>
          <a:r>
            <a:rPr lang="en-IN" sz="1600" dirty="0"/>
            <a:t>Design Phase</a:t>
          </a:r>
        </a:p>
      </dgm:t>
    </dgm:pt>
    <dgm:pt modelId="{5A1336EA-4B69-49E8-BD13-667385D0D69B}" type="parTrans" cxnId="{0BEDB899-F9A4-40F6-A837-10A8CC606637}">
      <dgm:prSet/>
      <dgm:spPr/>
      <dgm:t>
        <a:bodyPr/>
        <a:lstStyle/>
        <a:p>
          <a:endParaRPr lang="en-IN"/>
        </a:p>
      </dgm:t>
    </dgm:pt>
    <dgm:pt modelId="{57C16D20-7092-4CCF-B2E7-1A93AEB46CF7}" type="sibTrans" cxnId="{0BEDB899-F9A4-40F6-A837-10A8CC606637}">
      <dgm:prSet/>
      <dgm:spPr/>
      <dgm:t>
        <a:bodyPr/>
        <a:lstStyle/>
        <a:p>
          <a:endParaRPr lang="en-IN"/>
        </a:p>
      </dgm:t>
    </dgm:pt>
    <dgm:pt modelId="{D7FF3CE1-B014-424B-AF78-7E8A067E828B}">
      <dgm:prSet phldrT="[Text]"/>
      <dgm:spPr/>
      <dgm:t>
        <a:bodyPr/>
        <a:lstStyle/>
        <a:p>
          <a:r>
            <a:rPr lang="en-IN" dirty="0"/>
            <a:t>Report Drafting</a:t>
          </a:r>
        </a:p>
      </dgm:t>
    </dgm:pt>
    <dgm:pt modelId="{BD750C3E-733D-4DA0-9284-8894BB950A3C}" type="parTrans" cxnId="{3975FCC0-297B-4A56-8CF5-C8C3715D68B2}">
      <dgm:prSet/>
      <dgm:spPr/>
      <dgm:t>
        <a:bodyPr/>
        <a:lstStyle/>
        <a:p>
          <a:endParaRPr lang="en-IN"/>
        </a:p>
      </dgm:t>
    </dgm:pt>
    <dgm:pt modelId="{774B2DBE-D722-4D43-A096-7FFB4049E2BA}" type="sibTrans" cxnId="{3975FCC0-297B-4A56-8CF5-C8C3715D68B2}">
      <dgm:prSet/>
      <dgm:spPr/>
      <dgm:t>
        <a:bodyPr/>
        <a:lstStyle/>
        <a:p>
          <a:endParaRPr lang="en-IN"/>
        </a:p>
      </dgm:t>
    </dgm:pt>
    <dgm:pt modelId="{21875CF3-365F-49E3-AB60-B45EAB441538}">
      <dgm:prSet phldrT="[Text]"/>
      <dgm:spPr/>
      <dgm:t>
        <a:bodyPr/>
        <a:lstStyle/>
        <a:p>
          <a:r>
            <a:rPr lang="en-IN" dirty="0"/>
            <a:t>Visualization</a:t>
          </a:r>
        </a:p>
      </dgm:t>
    </dgm:pt>
    <dgm:pt modelId="{2D388CFB-C996-4392-B2B8-FC5DF36D33EC}" type="parTrans" cxnId="{789FA3B1-13DB-4689-B0AC-424D818FF6CA}">
      <dgm:prSet/>
      <dgm:spPr/>
      <dgm:t>
        <a:bodyPr/>
        <a:lstStyle/>
        <a:p>
          <a:endParaRPr lang="en-IN"/>
        </a:p>
      </dgm:t>
    </dgm:pt>
    <dgm:pt modelId="{D0639B30-3904-4694-B8D2-91BDC0485BB1}" type="sibTrans" cxnId="{789FA3B1-13DB-4689-B0AC-424D818FF6CA}">
      <dgm:prSet/>
      <dgm:spPr/>
      <dgm:t>
        <a:bodyPr/>
        <a:lstStyle/>
        <a:p>
          <a:endParaRPr lang="en-IN"/>
        </a:p>
      </dgm:t>
    </dgm:pt>
    <dgm:pt modelId="{083ADF93-BC55-4D41-AF57-24EC121C8BC3}">
      <dgm:prSet phldrT="[Text]" custT="1"/>
      <dgm:spPr/>
      <dgm:t>
        <a:bodyPr/>
        <a:lstStyle/>
        <a:p>
          <a:r>
            <a:rPr lang="en-IN" sz="1600" dirty="0"/>
            <a:t>Testing &amp; Release</a:t>
          </a:r>
        </a:p>
      </dgm:t>
    </dgm:pt>
    <dgm:pt modelId="{260EB768-00AD-4C16-B7AE-D6AF4286E58B}" type="parTrans" cxnId="{0776FFDA-8BED-4781-A59F-56CAF8AF47E1}">
      <dgm:prSet/>
      <dgm:spPr/>
      <dgm:t>
        <a:bodyPr/>
        <a:lstStyle/>
        <a:p>
          <a:endParaRPr lang="en-IN"/>
        </a:p>
      </dgm:t>
    </dgm:pt>
    <dgm:pt modelId="{A6740473-57D2-499D-83EE-47CCFA8B4A35}" type="sibTrans" cxnId="{0776FFDA-8BED-4781-A59F-56CAF8AF47E1}">
      <dgm:prSet/>
      <dgm:spPr/>
      <dgm:t>
        <a:bodyPr/>
        <a:lstStyle/>
        <a:p>
          <a:endParaRPr lang="en-IN"/>
        </a:p>
      </dgm:t>
    </dgm:pt>
    <dgm:pt modelId="{85C804E4-B395-41E1-AD84-5EE84EED4BD1}">
      <dgm:prSet phldrT="[Text]" custT="1"/>
      <dgm:spPr/>
      <dgm:t>
        <a:bodyPr/>
        <a:lstStyle/>
        <a:p>
          <a:r>
            <a:rPr lang="en-IN" sz="1600" dirty="0"/>
            <a:t>Final Presentation</a:t>
          </a:r>
        </a:p>
      </dgm:t>
    </dgm:pt>
    <dgm:pt modelId="{AC25CF2E-2B27-45F0-84A7-20568B4CED01}" type="parTrans" cxnId="{ACFCBEB0-7EC0-4E18-8A2C-837D639550A6}">
      <dgm:prSet/>
      <dgm:spPr/>
      <dgm:t>
        <a:bodyPr/>
        <a:lstStyle/>
        <a:p>
          <a:endParaRPr lang="en-IN"/>
        </a:p>
      </dgm:t>
    </dgm:pt>
    <dgm:pt modelId="{FDBB1DE5-66D0-4E68-B148-822C6238E10A}" type="sibTrans" cxnId="{ACFCBEB0-7EC0-4E18-8A2C-837D639550A6}">
      <dgm:prSet/>
      <dgm:spPr/>
      <dgm:t>
        <a:bodyPr/>
        <a:lstStyle/>
        <a:p>
          <a:endParaRPr lang="en-IN"/>
        </a:p>
      </dgm:t>
    </dgm:pt>
    <dgm:pt modelId="{E1358642-BB79-46E7-8EE8-C74A922A5126}">
      <dgm:prSet phldrT="[Text]"/>
      <dgm:spPr/>
      <dgm:t>
        <a:bodyPr/>
        <a:lstStyle/>
        <a:p>
          <a:r>
            <a:rPr lang="en-IN" dirty="0"/>
            <a:t>Interpretation of results</a:t>
          </a:r>
        </a:p>
      </dgm:t>
    </dgm:pt>
    <dgm:pt modelId="{53DEAA54-CCD5-4092-9A5F-734E709BA17B}" type="parTrans" cxnId="{96F4B6D0-B794-4FAD-8495-3C3B3AC6266B}">
      <dgm:prSet/>
      <dgm:spPr/>
      <dgm:t>
        <a:bodyPr/>
        <a:lstStyle/>
        <a:p>
          <a:endParaRPr lang="en-IN"/>
        </a:p>
      </dgm:t>
    </dgm:pt>
    <dgm:pt modelId="{E268FD70-DBB5-409F-8C53-4847F12A3574}" type="sibTrans" cxnId="{96F4B6D0-B794-4FAD-8495-3C3B3AC6266B}">
      <dgm:prSet/>
      <dgm:spPr/>
      <dgm:t>
        <a:bodyPr/>
        <a:lstStyle/>
        <a:p>
          <a:endParaRPr lang="en-IN"/>
        </a:p>
      </dgm:t>
    </dgm:pt>
    <dgm:pt modelId="{D8CEE8FA-67E3-4332-BB77-22719BB2F9A8}" type="pres">
      <dgm:prSet presAssocID="{DA1463A6-BFA4-4C25-9ABB-AC6C96E95BF8}" presName="Name0" presStyleCnt="0">
        <dgm:presLayoutVars>
          <dgm:dir/>
          <dgm:animLvl val="lvl"/>
          <dgm:resizeHandles val="exact"/>
        </dgm:presLayoutVars>
      </dgm:prSet>
      <dgm:spPr/>
    </dgm:pt>
    <dgm:pt modelId="{CFADFE83-FA59-47C2-9FC1-2BD7B0CD8693}" type="pres">
      <dgm:prSet presAssocID="{DA1463A6-BFA4-4C25-9ABB-AC6C96E95BF8}" presName="tSp" presStyleCnt="0"/>
      <dgm:spPr/>
    </dgm:pt>
    <dgm:pt modelId="{587F242F-4C94-41CA-BBF8-0DC047972627}" type="pres">
      <dgm:prSet presAssocID="{DA1463A6-BFA4-4C25-9ABB-AC6C96E95BF8}" presName="bSp" presStyleCnt="0"/>
      <dgm:spPr/>
    </dgm:pt>
    <dgm:pt modelId="{109B4F90-0ABC-415E-BC90-27CAAB8E5E88}" type="pres">
      <dgm:prSet presAssocID="{DA1463A6-BFA4-4C25-9ABB-AC6C96E95BF8}" presName="process" presStyleCnt="0"/>
      <dgm:spPr/>
    </dgm:pt>
    <dgm:pt modelId="{1F561923-F449-40B7-A822-980E776CDA39}" type="pres">
      <dgm:prSet presAssocID="{FF07835D-773F-4D91-81A4-E1E35AAF14F6}" presName="composite1" presStyleCnt="0"/>
      <dgm:spPr/>
    </dgm:pt>
    <dgm:pt modelId="{4B54298E-F370-4AC9-87E2-677E57EB51A6}" type="pres">
      <dgm:prSet presAssocID="{FF07835D-773F-4D91-81A4-E1E35AAF14F6}" presName="dummyNode1" presStyleLbl="node1" presStyleIdx="0" presStyleCnt="5"/>
      <dgm:spPr/>
    </dgm:pt>
    <dgm:pt modelId="{E17F502E-643A-4BA4-A542-D1415DA5F489}" type="pres">
      <dgm:prSet presAssocID="{FF07835D-773F-4D91-81A4-E1E35AAF14F6}" presName="childNode1" presStyleLbl="bgAcc1" presStyleIdx="0" presStyleCnt="5" custScaleX="160629" custScaleY="103143" custLinFactNeighborX="-4692" custLinFactNeighborY="-78586">
        <dgm:presLayoutVars>
          <dgm:bulletEnabled val="1"/>
        </dgm:presLayoutVars>
      </dgm:prSet>
      <dgm:spPr/>
    </dgm:pt>
    <dgm:pt modelId="{617BDA7B-85B7-4B63-A349-4B1E3464974C}" type="pres">
      <dgm:prSet presAssocID="{FF07835D-773F-4D91-81A4-E1E35AAF14F6}" presName="childNode1tx" presStyleLbl="bgAcc1" presStyleIdx="0" presStyleCnt="5">
        <dgm:presLayoutVars>
          <dgm:bulletEnabled val="1"/>
        </dgm:presLayoutVars>
      </dgm:prSet>
      <dgm:spPr/>
    </dgm:pt>
    <dgm:pt modelId="{F1F69473-2AE6-4752-9DFB-8BAC292D0D0D}" type="pres">
      <dgm:prSet presAssocID="{FF07835D-773F-4D91-81A4-E1E35AAF14F6}" presName="parentNode1" presStyleLbl="node1" presStyleIdx="0" presStyleCnt="5" custScaleX="121780" custScaleY="129538" custLinFactY="-44470" custLinFactNeighborX="1992" custLinFactNeighborY="-100000">
        <dgm:presLayoutVars>
          <dgm:chMax val="1"/>
          <dgm:bulletEnabled val="1"/>
        </dgm:presLayoutVars>
      </dgm:prSet>
      <dgm:spPr/>
    </dgm:pt>
    <dgm:pt modelId="{796EE02E-BC35-42D4-9BE1-59C93581AA54}" type="pres">
      <dgm:prSet presAssocID="{FF07835D-773F-4D91-81A4-E1E35AAF14F6}" presName="connSite1" presStyleCnt="0"/>
      <dgm:spPr/>
    </dgm:pt>
    <dgm:pt modelId="{4A36DDFF-9B00-40A5-B89F-A1D693B2686D}" type="pres">
      <dgm:prSet presAssocID="{87D38556-E8F0-442A-9A6C-7AFA459C831C}" presName="Name9" presStyleLbl="sibTrans2D1" presStyleIdx="0" presStyleCnt="4"/>
      <dgm:spPr/>
    </dgm:pt>
    <dgm:pt modelId="{2453CF3A-B584-47A9-9069-771E5D73F44B}" type="pres">
      <dgm:prSet presAssocID="{978953D9-A723-4921-A7AF-819A220D64A8}" presName="composite2" presStyleCnt="0"/>
      <dgm:spPr/>
    </dgm:pt>
    <dgm:pt modelId="{F76409E8-AF40-4373-8187-37C4CFAAD33B}" type="pres">
      <dgm:prSet presAssocID="{978953D9-A723-4921-A7AF-819A220D64A8}" presName="dummyNode2" presStyleLbl="node1" presStyleIdx="0" presStyleCnt="5"/>
      <dgm:spPr/>
    </dgm:pt>
    <dgm:pt modelId="{76F11F7B-F6C4-4C9A-AF73-A913EB62907E}" type="pres">
      <dgm:prSet presAssocID="{978953D9-A723-4921-A7AF-819A220D64A8}" presName="childNode2" presStyleLbl="bgAcc1" presStyleIdx="1" presStyleCnt="5" custScaleX="169674" custScaleY="143986" custLinFactY="26174" custLinFactNeighborX="-53497" custLinFactNeighborY="100000">
        <dgm:presLayoutVars>
          <dgm:bulletEnabled val="1"/>
        </dgm:presLayoutVars>
      </dgm:prSet>
      <dgm:spPr/>
    </dgm:pt>
    <dgm:pt modelId="{5D7B379D-DBFC-4291-8F5E-5A275A5685BC}" type="pres">
      <dgm:prSet presAssocID="{978953D9-A723-4921-A7AF-819A220D64A8}" presName="childNode2tx" presStyleLbl="bgAcc1" presStyleIdx="1" presStyleCnt="5">
        <dgm:presLayoutVars>
          <dgm:bulletEnabled val="1"/>
        </dgm:presLayoutVars>
      </dgm:prSet>
      <dgm:spPr/>
    </dgm:pt>
    <dgm:pt modelId="{90BED77C-C2D7-41A9-B75A-635C554D28B2}" type="pres">
      <dgm:prSet presAssocID="{978953D9-A723-4921-A7AF-819A220D64A8}" presName="parentNode2" presStyleLbl="node1" presStyleIdx="1" presStyleCnt="5" custScaleX="123925" custScaleY="114958" custLinFactY="100000" custLinFactNeighborX="20331" custLinFactNeighborY="175131">
        <dgm:presLayoutVars>
          <dgm:chMax val="0"/>
          <dgm:bulletEnabled val="1"/>
        </dgm:presLayoutVars>
      </dgm:prSet>
      <dgm:spPr/>
    </dgm:pt>
    <dgm:pt modelId="{9234069A-067D-48BD-81AD-8B961B1DABCA}" type="pres">
      <dgm:prSet presAssocID="{978953D9-A723-4921-A7AF-819A220D64A8}" presName="connSite2" presStyleCnt="0"/>
      <dgm:spPr/>
    </dgm:pt>
    <dgm:pt modelId="{8738531D-EB20-4F45-AE86-56A790516BC3}" type="pres">
      <dgm:prSet presAssocID="{4A6D19DA-74DF-441F-8E1B-8A07C0F680A1}" presName="Name18" presStyleLbl="sibTrans2D1" presStyleIdx="1" presStyleCnt="4" custLinFactNeighborX="-9031" custLinFactNeighborY="10049"/>
      <dgm:spPr/>
    </dgm:pt>
    <dgm:pt modelId="{A42FF15C-2BAE-4DC3-9D52-8B13C22C624C}" type="pres">
      <dgm:prSet presAssocID="{877A7252-FD66-455B-9893-669429A158A8}" presName="composite1" presStyleCnt="0"/>
      <dgm:spPr/>
    </dgm:pt>
    <dgm:pt modelId="{AE1FE919-5CD3-4D9E-8056-D9EC29FCF825}" type="pres">
      <dgm:prSet presAssocID="{877A7252-FD66-455B-9893-669429A158A8}" presName="dummyNode1" presStyleLbl="node1" presStyleIdx="1" presStyleCnt="5"/>
      <dgm:spPr/>
    </dgm:pt>
    <dgm:pt modelId="{91338347-028C-421B-B64D-93912C60B276}" type="pres">
      <dgm:prSet presAssocID="{877A7252-FD66-455B-9893-669429A158A8}" presName="childNode1" presStyleLbl="bgAcc1" presStyleIdx="2" presStyleCnt="5" custScaleX="124146" custScaleY="98987" custLinFactY="-38971" custLinFactNeighborX="-39421" custLinFactNeighborY="-100000">
        <dgm:presLayoutVars>
          <dgm:bulletEnabled val="1"/>
        </dgm:presLayoutVars>
      </dgm:prSet>
      <dgm:spPr/>
    </dgm:pt>
    <dgm:pt modelId="{7914037D-EF05-4CC8-B32A-ADDE54B03B0B}" type="pres">
      <dgm:prSet presAssocID="{877A7252-FD66-455B-9893-669429A158A8}" presName="childNode1tx" presStyleLbl="bgAcc1" presStyleIdx="2" presStyleCnt="5">
        <dgm:presLayoutVars>
          <dgm:bulletEnabled val="1"/>
        </dgm:presLayoutVars>
      </dgm:prSet>
      <dgm:spPr/>
    </dgm:pt>
    <dgm:pt modelId="{1E8DDE0F-5E85-468E-8100-96F92B987022}" type="pres">
      <dgm:prSet presAssocID="{877A7252-FD66-455B-9893-669429A158A8}" presName="parentNode1" presStyleLbl="node1" presStyleIdx="2" presStyleCnt="5" custScaleX="114572" custScaleY="138176" custLinFactY="-200000" custLinFactNeighborX="63978" custLinFactNeighborY="-269954">
        <dgm:presLayoutVars>
          <dgm:chMax val="1"/>
          <dgm:bulletEnabled val="1"/>
        </dgm:presLayoutVars>
      </dgm:prSet>
      <dgm:spPr/>
    </dgm:pt>
    <dgm:pt modelId="{99038519-91EA-4496-BC88-49887BF1A9B0}" type="pres">
      <dgm:prSet presAssocID="{877A7252-FD66-455B-9893-669429A158A8}" presName="connSite1" presStyleCnt="0"/>
      <dgm:spPr/>
    </dgm:pt>
    <dgm:pt modelId="{CAB7F56B-85A2-4A11-8F9A-948F48799FDE}" type="pres">
      <dgm:prSet presAssocID="{57C16D20-7092-4CCF-B2E7-1A93AEB46CF7}" presName="Name9" presStyleLbl="sibTrans2D1" presStyleIdx="2" presStyleCnt="4"/>
      <dgm:spPr/>
    </dgm:pt>
    <dgm:pt modelId="{3757FDBB-92FD-4C05-8B6D-3CA05072EF15}" type="pres">
      <dgm:prSet presAssocID="{083ADF93-BC55-4D41-AF57-24EC121C8BC3}" presName="composite2" presStyleCnt="0"/>
      <dgm:spPr/>
    </dgm:pt>
    <dgm:pt modelId="{485D672C-369A-4599-8AA7-B3D7D5EEFAF9}" type="pres">
      <dgm:prSet presAssocID="{083ADF93-BC55-4D41-AF57-24EC121C8BC3}" presName="dummyNode2" presStyleLbl="node1" presStyleIdx="2" presStyleCnt="5"/>
      <dgm:spPr/>
    </dgm:pt>
    <dgm:pt modelId="{AF5DD316-B1F8-439E-B405-042B14B67020}" type="pres">
      <dgm:prSet presAssocID="{083ADF93-BC55-4D41-AF57-24EC121C8BC3}" presName="childNode2" presStyleLbl="bgAcc1" presStyleIdx="3" presStyleCnt="5" custScaleX="150614" custScaleY="100643" custLinFactNeighborX="-23959" custLinFactNeighborY="-27182">
        <dgm:presLayoutVars>
          <dgm:bulletEnabled val="1"/>
        </dgm:presLayoutVars>
      </dgm:prSet>
      <dgm:spPr/>
    </dgm:pt>
    <dgm:pt modelId="{08FE30C7-26FD-475C-8051-811626555A2A}" type="pres">
      <dgm:prSet presAssocID="{083ADF93-BC55-4D41-AF57-24EC121C8BC3}" presName="childNode2tx" presStyleLbl="bgAcc1" presStyleIdx="3" presStyleCnt="5">
        <dgm:presLayoutVars>
          <dgm:bulletEnabled val="1"/>
        </dgm:presLayoutVars>
      </dgm:prSet>
      <dgm:spPr/>
    </dgm:pt>
    <dgm:pt modelId="{0CEFBD29-FC10-4294-A087-FD2AD6DF7F34}" type="pres">
      <dgm:prSet presAssocID="{083ADF93-BC55-4D41-AF57-24EC121C8BC3}" presName="parentNode2" presStyleLbl="node1" presStyleIdx="3" presStyleCnt="5" custScaleX="104147" custScaleY="131022" custLinFactY="100000" custLinFactNeighborX="-24904" custLinFactNeighborY="161804">
        <dgm:presLayoutVars>
          <dgm:chMax val="0"/>
          <dgm:bulletEnabled val="1"/>
        </dgm:presLayoutVars>
      </dgm:prSet>
      <dgm:spPr/>
    </dgm:pt>
    <dgm:pt modelId="{81E29B3C-04CF-44C0-912A-228E7F049AAC}" type="pres">
      <dgm:prSet presAssocID="{083ADF93-BC55-4D41-AF57-24EC121C8BC3}" presName="connSite2" presStyleCnt="0"/>
      <dgm:spPr/>
    </dgm:pt>
    <dgm:pt modelId="{1E7E4848-12F2-47CD-BFF4-7525695BB011}" type="pres">
      <dgm:prSet presAssocID="{A6740473-57D2-499D-83EE-47CCFA8B4A35}" presName="Name18" presStyleLbl="sibTrans2D1" presStyleIdx="3" presStyleCnt="4" custLinFactNeighborX="-716" custLinFactNeighborY="7728"/>
      <dgm:spPr/>
    </dgm:pt>
    <dgm:pt modelId="{E4DA8837-5CC2-4175-96AE-704AFA3C465A}" type="pres">
      <dgm:prSet presAssocID="{85C804E4-B395-41E1-AD84-5EE84EED4BD1}" presName="composite1" presStyleCnt="0"/>
      <dgm:spPr/>
    </dgm:pt>
    <dgm:pt modelId="{C2E5C241-4C55-457F-ABE5-108381ADEDD4}" type="pres">
      <dgm:prSet presAssocID="{85C804E4-B395-41E1-AD84-5EE84EED4BD1}" presName="dummyNode1" presStyleLbl="node1" presStyleIdx="3" presStyleCnt="5"/>
      <dgm:spPr/>
    </dgm:pt>
    <dgm:pt modelId="{3F4D1A9E-6081-4BD8-9395-AC0D75289C5B}" type="pres">
      <dgm:prSet presAssocID="{85C804E4-B395-41E1-AD84-5EE84EED4BD1}" presName="childNode1" presStyleLbl="bgAcc1" presStyleIdx="4" presStyleCnt="5" custFlipVert="1" custScaleX="117425" custScaleY="61394" custLinFactY="52903" custLinFactNeighborX="-5396" custLinFactNeighborY="100000">
        <dgm:presLayoutVars>
          <dgm:bulletEnabled val="1"/>
        </dgm:presLayoutVars>
      </dgm:prSet>
      <dgm:spPr/>
    </dgm:pt>
    <dgm:pt modelId="{B1CC88D0-D2B1-4B30-85AF-1134750C5502}" type="pres">
      <dgm:prSet presAssocID="{85C804E4-B395-41E1-AD84-5EE84EED4BD1}" presName="childNode1tx" presStyleLbl="bgAcc1" presStyleIdx="4" presStyleCnt="5">
        <dgm:presLayoutVars>
          <dgm:bulletEnabled val="1"/>
        </dgm:presLayoutVars>
      </dgm:prSet>
      <dgm:spPr/>
    </dgm:pt>
    <dgm:pt modelId="{06B6E9DF-A5A9-4E24-9249-8322A132D2D5}" type="pres">
      <dgm:prSet presAssocID="{85C804E4-B395-41E1-AD84-5EE84EED4BD1}" presName="parentNode1" presStyleLbl="node1" presStyleIdx="4" presStyleCnt="5" custScaleX="130709" custScaleY="105068" custLinFactY="790" custLinFactNeighborX="-22805" custLinFactNeighborY="100000">
        <dgm:presLayoutVars>
          <dgm:chMax val="1"/>
          <dgm:bulletEnabled val="1"/>
        </dgm:presLayoutVars>
      </dgm:prSet>
      <dgm:spPr/>
    </dgm:pt>
    <dgm:pt modelId="{0EBE420D-9592-4E20-BCB5-663151097D8B}" type="pres">
      <dgm:prSet presAssocID="{85C804E4-B395-41E1-AD84-5EE84EED4BD1}" presName="connSite1" presStyleCnt="0"/>
      <dgm:spPr/>
    </dgm:pt>
  </dgm:ptLst>
  <dgm:cxnLst>
    <dgm:cxn modelId="{D8406103-DF57-4DCA-B587-FE10F1BBD792}" type="presOf" srcId="{28D2AF17-6E15-46F2-9B49-DA2A671288C9}" destId="{E17F502E-643A-4BA4-A542-D1415DA5F489}" srcOrd="0" destOrd="0" presId="urn:microsoft.com/office/officeart/2005/8/layout/hProcess4"/>
    <dgm:cxn modelId="{7D20FB0C-210A-400B-B318-35F5CD81E03E}" type="presOf" srcId="{85C804E4-B395-41E1-AD84-5EE84EED4BD1}" destId="{06B6E9DF-A5A9-4E24-9249-8322A132D2D5}" srcOrd="0" destOrd="0" presId="urn:microsoft.com/office/officeart/2005/8/layout/hProcess4"/>
    <dgm:cxn modelId="{80906810-D053-4E85-A824-452E90AF7888}" type="presOf" srcId="{4A6D19DA-74DF-441F-8E1B-8A07C0F680A1}" destId="{8738531D-EB20-4F45-AE86-56A790516BC3}" srcOrd="0" destOrd="0" presId="urn:microsoft.com/office/officeart/2005/8/layout/hProcess4"/>
    <dgm:cxn modelId="{74B21D1D-7DB9-497B-B480-69E0F416184A}" type="presOf" srcId="{E1358642-BB79-46E7-8EE8-C74A922A5126}" destId="{5D7B379D-DBFC-4291-8F5E-5A275A5685BC}" srcOrd="1" destOrd="1" presId="urn:microsoft.com/office/officeart/2005/8/layout/hProcess4"/>
    <dgm:cxn modelId="{F856FD1D-C4EA-48FB-BD3B-835328CA4CEA}" type="presOf" srcId="{65CD7EF6-7B5C-4464-8E7F-8B8A57F2C6E7}" destId="{76F11F7B-F6C4-4C9A-AF73-A913EB62907E}" srcOrd="0" destOrd="0" presId="urn:microsoft.com/office/officeart/2005/8/layout/hProcess4"/>
    <dgm:cxn modelId="{EBAF6B1F-92D5-4B54-ADCD-3DCE043C3789}" type="presOf" srcId="{FF07835D-773F-4D91-81A4-E1E35AAF14F6}" destId="{F1F69473-2AE6-4752-9DFB-8BAC292D0D0D}" srcOrd="0" destOrd="0" presId="urn:microsoft.com/office/officeart/2005/8/layout/hProcess4"/>
    <dgm:cxn modelId="{C34B0E37-DE48-4491-BAB2-6C89987B6991}" type="presOf" srcId="{21875CF3-365F-49E3-AB60-B45EAB441538}" destId="{91338347-028C-421B-B64D-93912C60B276}" srcOrd="0" destOrd="1" presId="urn:microsoft.com/office/officeart/2005/8/layout/hProcess4"/>
    <dgm:cxn modelId="{F1A85439-23D7-4358-8856-0B30CAF42026}" type="presOf" srcId="{A76BE6FC-6432-4511-8E70-4167DA0E171B}" destId="{617BDA7B-85B7-4B63-A349-4B1E3464974C}" srcOrd="1" destOrd="1" presId="urn:microsoft.com/office/officeart/2005/8/layout/hProcess4"/>
    <dgm:cxn modelId="{9A4C6E5D-45AF-4198-877B-ADBC7606D7D6}" type="presOf" srcId="{D7FF3CE1-B014-424B-AF78-7E8A067E828B}" destId="{91338347-028C-421B-B64D-93912C60B276}" srcOrd="0" destOrd="0" presId="urn:microsoft.com/office/officeart/2005/8/layout/hProcess4"/>
    <dgm:cxn modelId="{9C226C42-467C-4FCA-A5C1-6C0532186B8A}" type="presOf" srcId="{D7FF3CE1-B014-424B-AF78-7E8A067E828B}" destId="{7914037D-EF05-4CC8-B32A-ADDE54B03B0B}" srcOrd="1" destOrd="0" presId="urn:microsoft.com/office/officeart/2005/8/layout/hProcess4"/>
    <dgm:cxn modelId="{4268ED70-9950-442D-ADAB-41DE446EC385}" type="presOf" srcId="{21875CF3-365F-49E3-AB60-B45EAB441538}" destId="{7914037D-EF05-4CC8-B32A-ADDE54B03B0B}" srcOrd="1" destOrd="1" presId="urn:microsoft.com/office/officeart/2005/8/layout/hProcess4"/>
    <dgm:cxn modelId="{8102E259-C715-4F57-A871-27364723E31C}" type="presOf" srcId="{57C16D20-7092-4CCF-B2E7-1A93AEB46CF7}" destId="{CAB7F56B-85A2-4A11-8F9A-948F48799FDE}" srcOrd="0" destOrd="0" presId="urn:microsoft.com/office/officeart/2005/8/layout/hProcess4"/>
    <dgm:cxn modelId="{DC36607E-EC5C-423F-AC00-EC8895946B61}" type="presOf" srcId="{65CD7EF6-7B5C-4464-8E7F-8B8A57F2C6E7}" destId="{5D7B379D-DBFC-4291-8F5E-5A275A5685BC}" srcOrd="1" destOrd="0" presId="urn:microsoft.com/office/officeart/2005/8/layout/hProcess4"/>
    <dgm:cxn modelId="{EE884B7E-43B6-48EC-9180-16E25419AE5B}" type="presOf" srcId="{083ADF93-BC55-4D41-AF57-24EC121C8BC3}" destId="{0CEFBD29-FC10-4294-A087-FD2AD6DF7F34}" srcOrd="0" destOrd="0" presId="urn:microsoft.com/office/officeart/2005/8/layout/hProcess4"/>
    <dgm:cxn modelId="{8AFFA88D-8FE7-44E7-8BFC-0ECA82801A72}" type="presOf" srcId="{87D38556-E8F0-442A-9A6C-7AFA459C831C}" destId="{4A36DDFF-9B00-40A5-B89F-A1D693B2686D}" srcOrd="0" destOrd="0" presId="urn:microsoft.com/office/officeart/2005/8/layout/hProcess4"/>
    <dgm:cxn modelId="{817AA495-733A-4D3E-9B9D-0361B77043CE}" srcId="{FF07835D-773F-4D91-81A4-E1E35AAF14F6}" destId="{A76BE6FC-6432-4511-8E70-4167DA0E171B}" srcOrd="1" destOrd="0" parTransId="{11DFFE67-4C7C-4C6C-876E-D5A3C19BF2E4}" sibTransId="{AFF216CC-D5DD-4B1B-87EA-8F012EE5CAE7}"/>
    <dgm:cxn modelId="{0BEDB899-F9A4-40F6-A837-10A8CC606637}" srcId="{DA1463A6-BFA4-4C25-9ABB-AC6C96E95BF8}" destId="{877A7252-FD66-455B-9893-669429A158A8}" srcOrd="2" destOrd="0" parTransId="{5A1336EA-4B69-49E8-BD13-667385D0D69B}" sibTransId="{57C16D20-7092-4CCF-B2E7-1A93AEB46CF7}"/>
    <dgm:cxn modelId="{2717909A-C652-49E7-B764-F536F5647D2C}" type="presOf" srcId="{877A7252-FD66-455B-9893-669429A158A8}" destId="{1E8DDE0F-5E85-468E-8100-96F92B987022}" srcOrd="0" destOrd="0" presId="urn:microsoft.com/office/officeart/2005/8/layout/hProcess4"/>
    <dgm:cxn modelId="{C84DAB9C-E545-4A26-95DF-3A9847C932C8}" srcId="{FF07835D-773F-4D91-81A4-E1E35AAF14F6}" destId="{28D2AF17-6E15-46F2-9B49-DA2A671288C9}" srcOrd="0" destOrd="0" parTransId="{E08C0849-6003-4B5B-9AE0-B532B24CA783}" sibTransId="{74EDA3E2-BACF-4031-9F6E-274507C0A456}"/>
    <dgm:cxn modelId="{9785CCA3-FF2E-41F2-BCC1-C9287D2D49D3}" type="presOf" srcId="{E1358642-BB79-46E7-8EE8-C74A922A5126}" destId="{76F11F7B-F6C4-4C9A-AF73-A913EB62907E}" srcOrd="0" destOrd="1" presId="urn:microsoft.com/office/officeart/2005/8/layout/hProcess4"/>
    <dgm:cxn modelId="{B5C154A5-1F47-4E5C-9F0D-378CA359F2D1}" type="presOf" srcId="{DA1463A6-BFA4-4C25-9ABB-AC6C96E95BF8}" destId="{D8CEE8FA-67E3-4332-BB77-22719BB2F9A8}" srcOrd="0" destOrd="0" presId="urn:microsoft.com/office/officeart/2005/8/layout/hProcess4"/>
    <dgm:cxn modelId="{44FBB9B0-C08F-4A77-AC95-254C13F560AC}" type="presOf" srcId="{28D2AF17-6E15-46F2-9B49-DA2A671288C9}" destId="{617BDA7B-85B7-4B63-A349-4B1E3464974C}" srcOrd="1" destOrd="0" presId="urn:microsoft.com/office/officeart/2005/8/layout/hProcess4"/>
    <dgm:cxn modelId="{ACFCBEB0-7EC0-4E18-8A2C-837D639550A6}" srcId="{DA1463A6-BFA4-4C25-9ABB-AC6C96E95BF8}" destId="{85C804E4-B395-41E1-AD84-5EE84EED4BD1}" srcOrd="4" destOrd="0" parTransId="{AC25CF2E-2B27-45F0-84A7-20568B4CED01}" sibTransId="{FDBB1DE5-66D0-4E68-B148-822C6238E10A}"/>
    <dgm:cxn modelId="{789FA3B1-13DB-4689-B0AC-424D818FF6CA}" srcId="{877A7252-FD66-455B-9893-669429A158A8}" destId="{21875CF3-365F-49E3-AB60-B45EAB441538}" srcOrd="1" destOrd="0" parTransId="{2D388CFB-C996-4392-B2B8-FC5DF36D33EC}" sibTransId="{D0639B30-3904-4694-B8D2-91BDC0485BB1}"/>
    <dgm:cxn modelId="{3975FCC0-297B-4A56-8CF5-C8C3715D68B2}" srcId="{877A7252-FD66-455B-9893-669429A158A8}" destId="{D7FF3CE1-B014-424B-AF78-7E8A067E828B}" srcOrd="0" destOrd="0" parTransId="{BD750C3E-733D-4DA0-9284-8894BB950A3C}" sibTransId="{774B2DBE-D722-4D43-A096-7FFB4049E2BA}"/>
    <dgm:cxn modelId="{96F4B6D0-B794-4FAD-8495-3C3B3AC6266B}" srcId="{978953D9-A723-4921-A7AF-819A220D64A8}" destId="{E1358642-BB79-46E7-8EE8-C74A922A5126}" srcOrd="1" destOrd="0" parTransId="{53DEAA54-CCD5-4092-9A5F-734E709BA17B}" sibTransId="{E268FD70-DBB5-409F-8C53-4847F12A3574}"/>
    <dgm:cxn modelId="{24AEC9D6-CED4-4C39-969A-B9FAFC10996C}" srcId="{DA1463A6-BFA4-4C25-9ABB-AC6C96E95BF8}" destId="{FF07835D-773F-4D91-81A4-E1E35AAF14F6}" srcOrd="0" destOrd="0" parTransId="{279765A7-55CE-49FA-9BA1-5ADE181482DB}" sibTransId="{87D38556-E8F0-442A-9A6C-7AFA459C831C}"/>
    <dgm:cxn modelId="{5D864ED7-20B9-428C-AE10-BA7D7259437C}" type="presOf" srcId="{A76BE6FC-6432-4511-8E70-4167DA0E171B}" destId="{E17F502E-643A-4BA4-A542-D1415DA5F489}" srcOrd="0" destOrd="1" presId="urn:microsoft.com/office/officeart/2005/8/layout/hProcess4"/>
    <dgm:cxn modelId="{0776FFDA-8BED-4781-A59F-56CAF8AF47E1}" srcId="{DA1463A6-BFA4-4C25-9ABB-AC6C96E95BF8}" destId="{083ADF93-BC55-4D41-AF57-24EC121C8BC3}" srcOrd="3" destOrd="0" parTransId="{260EB768-00AD-4C16-B7AE-D6AF4286E58B}" sibTransId="{A6740473-57D2-499D-83EE-47CCFA8B4A35}"/>
    <dgm:cxn modelId="{8794C9DE-D6CA-4D56-9755-53652C6203F8}" srcId="{978953D9-A723-4921-A7AF-819A220D64A8}" destId="{65CD7EF6-7B5C-4464-8E7F-8B8A57F2C6E7}" srcOrd="0" destOrd="0" parTransId="{4156D95E-C4FA-40AB-AE0A-5C85DF325914}" sibTransId="{0149C28F-00D9-451F-856D-D49C6CA06A01}"/>
    <dgm:cxn modelId="{FED2C8E1-DD5B-439C-8D33-A096F2E76FF9}" type="presOf" srcId="{978953D9-A723-4921-A7AF-819A220D64A8}" destId="{90BED77C-C2D7-41A9-B75A-635C554D28B2}" srcOrd="0" destOrd="0" presId="urn:microsoft.com/office/officeart/2005/8/layout/hProcess4"/>
    <dgm:cxn modelId="{9812FAF6-10A9-4111-9D92-8D041E066B2C}" srcId="{DA1463A6-BFA4-4C25-9ABB-AC6C96E95BF8}" destId="{978953D9-A723-4921-A7AF-819A220D64A8}" srcOrd="1" destOrd="0" parTransId="{B837D75A-7C3F-4015-AA03-43632D90D551}" sibTransId="{4A6D19DA-74DF-441F-8E1B-8A07C0F680A1}"/>
    <dgm:cxn modelId="{E88CBFF9-1064-4BD8-9B18-021F3608E053}" type="presOf" srcId="{A6740473-57D2-499D-83EE-47CCFA8B4A35}" destId="{1E7E4848-12F2-47CD-BFF4-7525695BB011}" srcOrd="0" destOrd="0" presId="urn:microsoft.com/office/officeart/2005/8/layout/hProcess4"/>
    <dgm:cxn modelId="{B1F35EA3-89A9-46C3-9E3E-20EF85AF652A}" type="presParOf" srcId="{D8CEE8FA-67E3-4332-BB77-22719BB2F9A8}" destId="{CFADFE83-FA59-47C2-9FC1-2BD7B0CD8693}" srcOrd="0" destOrd="0" presId="urn:microsoft.com/office/officeart/2005/8/layout/hProcess4"/>
    <dgm:cxn modelId="{317825D4-6983-4B96-84EF-401B70A801CA}" type="presParOf" srcId="{D8CEE8FA-67E3-4332-BB77-22719BB2F9A8}" destId="{587F242F-4C94-41CA-BBF8-0DC047972627}" srcOrd="1" destOrd="0" presId="urn:microsoft.com/office/officeart/2005/8/layout/hProcess4"/>
    <dgm:cxn modelId="{8FC69E5D-15AF-42CE-A52F-F8478AF9C56B}" type="presParOf" srcId="{D8CEE8FA-67E3-4332-BB77-22719BB2F9A8}" destId="{109B4F90-0ABC-415E-BC90-27CAAB8E5E88}" srcOrd="2" destOrd="0" presId="urn:microsoft.com/office/officeart/2005/8/layout/hProcess4"/>
    <dgm:cxn modelId="{8F8D9943-E3AB-4B80-A899-E5283E19C35C}" type="presParOf" srcId="{109B4F90-0ABC-415E-BC90-27CAAB8E5E88}" destId="{1F561923-F449-40B7-A822-980E776CDA39}" srcOrd="0" destOrd="0" presId="urn:microsoft.com/office/officeart/2005/8/layout/hProcess4"/>
    <dgm:cxn modelId="{D0470C36-239F-43AB-869E-477EF6F4645A}" type="presParOf" srcId="{1F561923-F449-40B7-A822-980E776CDA39}" destId="{4B54298E-F370-4AC9-87E2-677E57EB51A6}" srcOrd="0" destOrd="0" presId="urn:microsoft.com/office/officeart/2005/8/layout/hProcess4"/>
    <dgm:cxn modelId="{18237D09-FEE4-438E-909E-54BA8AC94B35}" type="presParOf" srcId="{1F561923-F449-40B7-A822-980E776CDA39}" destId="{E17F502E-643A-4BA4-A542-D1415DA5F489}" srcOrd="1" destOrd="0" presId="urn:microsoft.com/office/officeart/2005/8/layout/hProcess4"/>
    <dgm:cxn modelId="{5B7E197E-1324-4983-8649-7547B665B677}" type="presParOf" srcId="{1F561923-F449-40B7-A822-980E776CDA39}" destId="{617BDA7B-85B7-4B63-A349-4B1E3464974C}" srcOrd="2" destOrd="0" presId="urn:microsoft.com/office/officeart/2005/8/layout/hProcess4"/>
    <dgm:cxn modelId="{712B789F-8DED-4170-89AB-7F1506FFD55F}" type="presParOf" srcId="{1F561923-F449-40B7-A822-980E776CDA39}" destId="{F1F69473-2AE6-4752-9DFB-8BAC292D0D0D}" srcOrd="3" destOrd="0" presId="urn:microsoft.com/office/officeart/2005/8/layout/hProcess4"/>
    <dgm:cxn modelId="{681E3B82-5CE4-4DE3-BE30-F3381221F1E4}" type="presParOf" srcId="{1F561923-F449-40B7-A822-980E776CDA39}" destId="{796EE02E-BC35-42D4-9BE1-59C93581AA54}" srcOrd="4" destOrd="0" presId="urn:microsoft.com/office/officeart/2005/8/layout/hProcess4"/>
    <dgm:cxn modelId="{6EAE57B5-F154-4641-8BD7-9399C8514831}" type="presParOf" srcId="{109B4F90-0ABC-415E-BC90-27CAAB8E5E88}" destId="{4A36DDFF-9B00-40A5-B89F-A1D693B2686D}" srcOrd="1" destOrd="0" presId="urn:microsoft.com/office/officeart/2005/8/layout/hProcess4"/>
    <dgm:cxn modelId="{1E7D2737-72E5-4430-9FAC-E20ED1A5ABE5}" type="presParOf" srcId="{109B4F90-0ABC-415E-BC90-27CAAB8E5E88}" destId="{2453CF3A-B584-47A9-9069-771E5D73F44B}" srcOrd="2" destOrd="0" presId="urn:microsoft.com/office/officeart/2005/8/layout/hProcess4"/>
    <dgm:cxn modelId="{C0D998AD-43D9-4AD2-BD21-6F440F30DAA3}" type="presParOf" srcId="{2453CF3A-B584-47A9-9069-771E5D73F44B}" destId="{F76409E8-AF40-4373-8187-37C4CFAAD33B}" srcOrd="0" destOrd="0" presId="urn:microsoft.com/office/officeart/2005/8/layout/hProcess4"/>
    <dgm:cxn modelId="{F68E2151-D00B-4D23-97B2-D594853FCD97}" type="presParOf" srcId="{2453CF3A-B584-47A9-9069-771E5D73F44B}" destId="{76F11F7B-F6C4-4C9A-AF73-A913EB62907E}" srcOrd="1" destOrd="0" presId="urn:microsoft.com/office/officeart/2005/8/layout/hProcess4"/>
    <dgm:cxn modelId="{7C727345-14FD-4ED0-AF9C-FD8D42D68DA7}" type="presParOf" srcId="{2453CF3A-B584-47A9-9069-771E5D73F44B}" destId="{5D7B379D-DBFC-4291-8F5E-5A275A5685BC}" srcOrd="2" destOrd="0" presId="urn:microsoft.com/office/officeart/2005/8/layout/hProcess4"/>
    <dgm:cxn modelId="{35A139EF-C9EF-491C-B14F-D13AD41F8898}" type="presParOf" srcId="{2453CF3A-B584-47A9-9069-771E5D73F44B}" destId="{90BED77C-C2D7-41A9-B75A-635C554D28B2}" srcOrd="3" destOrd="0" presId="urn:microsoft.com/office/officeart/2005/8/layout/hProcess4"/>
    <dgm:cxn modelId="{8D04FD45-2D4D-4E00-963A-5F1F0B40D30F}" type="presParOf" srcId="{2453CF3A-B584-47A9-9069-771E5D73F44B}" destId="{9234069A-067D-48BD-81AD-8B961B1DABCA}" srcOrd="4" destOrd="0" presId="urn:microsoft.com/office/officeart/2005/8/layout/hProcess4"/>
    <dgm:cxn modelId="{2001469D-EDE8-4ED9-AC99-17DA7C64D299}" type="presParOf" srcId="{109B4F90-0ABC-415E-BC90-27CAAB8E5E88}" destId="{8738531D-EB20-4F45-AE86-56A790516BC3}" srcOrd="3" destOrd="0" presId="urn:microsoft.com/office/officeart/2005/8/layout/hProcess4"/>
    <dgm:cxn modelId="{93417F38-0951-43EA-A183-3E63D6556F5B}" type="presParOf" srcId="{109B4F90-0ABC-415E-BC90-27CAAB8E5E88}" destId="{A42FF15C-2BAE-4DC3-9D52-8B13C22C624C}" srcOrd="4" destOrd="0" presId="urn:microsoft.com/office/officeart/2005/8/layout/hProcess4"/>
    <dgm:cxn modelId="{0A5A1981-2A2D-44C0-8CD4-0C0567794856}" type="presParOf" srcId="{A42FF15C-2BAE-4DC3-9D52-8B13C22C624C}" destId="{AE1FE919-5CD3-4D9E-8056-D9EC29FCF825}" srcOrd="0" destOrd="0" presId="urn:microsoft.com/office/officeart/2005/8/layout/hProcess4"/>
    <dgm:cxn modelId="{C66C5BBA-B265-4659-A7B4-F911C912E670}" type="presParOf" srcId="{A42FF15C-2BAE-4DC3-9D52-8B13C22C624C}" destId="{91338347-028C-421B-B64D-93912C60B276}" srcOrd="1" destOrd="0" presId="urn:microsoft.com/office/officeart/2005/8/layout/hProcess4"/>
    <dgm:cxn modelId="{0E1FF5F3-207B-417E-BEF0-A285C4F3C120}" type="presParOf" srcId="{A42FF15C-2BAE-4DC3-9D52-8B13C22C624C}" destId="{7914037D-EF05-4CC8-B32A-ADDE54B03B0B}" srcOrd="2" destOrd="0" presId="urn:microsoft.com/office/officeart/2005/8/layout/hProcess4"/>
    <dgm:cxn modelId="{D766E6E5-B1B2-4272-98B0-0B6A6FAE998E}" type="presParOf" srcId="{A42FF15C-2BAE-4DC3-9D52-8B13C22C624C}" destId="{1E8DDE0F-5E85-468E-8100-96F92B987022}" srcOrd="3" destOrd="0" presId="urn:microsoft.com/office/officeart/2005/8/layout/hProcess4"/>
    <dgm:cxn modelId="{8E2CF9D1-57F7-4637-A156-02A26E3AE250}" type="presParOf" srcId="{A42FF15C-2BAE-4DC3-9D52-8B13C22C624C}" destId="{99038519-91EA-4496-BC88-49887BF1A9B0}" srcOrd="4" destOrd="0" presId="urn:microsoft.com/office/officeart/2005/8/layout/hProcess4"/>
    <dgm:cxn modelId="{3178768E-B7BC-4B45-AD9F-A4BF1875269D}" type="presParOf" srcId="{109B4F90-0ABC-415E-BC90-27CAAB8E5E88}" destId="{CAB7F56B-85A2-4A11-8F9A-948F48799FDE}" srcOrd="5" destOrd="0" presId="urn:microsoft.com/office/officeart/2005/8/layout/hProcess4"/>
    <dgm:cxn modelId="{3A476488-5E01-4D46-B53A-D941C0285A56}" type="presParOf" srcId="{109B4F90-0ABC-415E-BC90-27CAAB8E5E88}" destId="{3757FDBB-92FD-4C05-8B6D-3CA05072EF15}" srcOrd="6" destOrd="0" presId="urn:microsoft.com/office/officeart/2005/8/layout/hProcess4"/>
    <dgm:cxn modelId="{EBC1C2AB-07A6-4A54-BABD-E5AEE5083A80}" type="presParOf" srcId="{3757FDBB-92FD-4C05-8B6D-3CA05072EF15}" destId="{485D672C-369A-4599-8AA7-B3D7D5EEFAF9}" srcOrd="0" destOrd="0" presId="urn:microsoft.com/office/officeart/2005/8/layout/hProcess4"/>
    <dgm:cxn modelId="{5D8FDB60-BED4-43AC-B1E3-BC3539D2D2A2}" type="presParOf" srcId="{3757FDBB-92FD-4C05-8B6D-3CA05072EF15}" destId="{AF5DD316-B1F8-439E-B405-042B14B67020}" srcOrd="1" destOrd="0" presId="urn:microsoft.com/office/officeart/2005/8/layout/hProcess4"/>
    <dgm:cxn modelId="{C3AC12B4-3CB1-4B80-9198-BCE4A01A0108}" type="presParOf" srcId="{3757FDBB-92FD-4C05-8B6D-3CA05072EF15}" destId="{08FE30C7-26FD-475C-8051-811626555A2A}" srcOrd="2" destOrd="0" presId="urn:microsoft.com/office/officeart/2005/8/layout/hProcess4"/>
    <dgm:cxn modelId="{6692BD43-69AB-4547-921B-D4B22BACF2A4}" type="presParOf" srcId="{3757FDBB-92FD-4C05-8B6D-3CA05072EF15}" destId="{0CEFBD29-FC10-4294-A087-FD2AD6DF7F34}" srcOrd="3" destOrd="0" presId="urn:microsoft.com/office/officeart/2005/8/layout/hProcess4"/>
    <dgm:cxn modelId="{149E4083-C86D-4212-BCCD-5A78B261D6F0}" type="presParOf" srcId="{3757FDBB-92FD-4C05-8B6D-3CA05072EF15}" destId="{81E29B3C-04CF-44C0-912A-228E7F049AAC}" srcOrd="4" destOrd="0" presId="urn:microsoft.com/office/officeart/2005/8/layout/hProcess4"/>
    <dgm:cxn modelId="{06640961-3710-496F-A48C-E3205707DC8C}" type="presParOf" srcId="{109B4F90-0ABC-415E-BC90-27CAAB8E5E88}" destId="{1E7E4848-12F2-47CD-BFF4-7525695BB011}" srcOrd="7" destOrd="0" presId="urn:microsoft.com/office/officeart/2005/8/layout/hProcess4"/>
    <dgm:cxn modelId="{A8498894-89B7-4392-8068-93D2389A29AC}" type="presParOf" srcId="{109B4F90-0ABC-415E-BC90-27CAAB8E5E88}" destId="{E4DA8837-5CC2-4175-96AE-704AFA3C465A}" srcOrd="8" destOrd="0" presId="urn:microsoft.com/office/officeart/2005/8/layout/hProcess4"/>
    <dgm:cxn modelId="{0A666C59-721A-4044-83A4-0D164059AF28}" type="presParOf" srcId="{E4DA8837-5CC2-4175-96AE-704AFA3C465A}" destId="{C2E5C241-4C55-457F-ABE5-108381ADEDD4}" srcOrd="0" destOrd="0" presId="urn:microsoft.com/office/officeart/2005/8/layout/hProcess4"/>
    <dgm:cxn modelId="{589F5E4A-75A4-439D-A37F-A186011ADED0}" type="presParOf" srcId="{E4DA8837-5CC2-4175-96AE-704AFA3C465A}" destId="{3F4D1A9E-6081-4BD8-9395-AC0D75289C5B}" srcOrd="1" destOrd="0" presId="urn:microsoft.com/office/officeart/2005/8/layout/hProcess4"/>
    <dgm:cxn modelId="{CB8BDD5E-A23F-45E6-91BB-FB0F01A44A87}" type="presParOf" srcId="{E4DA8837-5CC2-4175-96AE-704AFA3C465A}" destId="{B1CC88D0-D2B1-4B30-85AF-1134750C5502}" srcOrd="2" destOrd="0" presId="urn:microsoft.com/office/officeart/2005/8/layout/hProcess4"/>
    <dgm:cxn modelId="{F324904E-6B2B-49D8-A308-497DC10F900E}" type="presParOf" srcId="{E4DA8837-5CC2-4175-96AE-704AFA3C465A}" destId="{06B6E9DF-A5A9-4E24-9249-8322A132D2D5}" srcOrd="3" destOrd="0" presId="urn:microsoft.com/office/officeart/2005/8/layout/hProcess4"/>
    <dgm:cxn modelId="{8473FB29-FE2F-4552-82A2-0A4C5063CB3B}" type="presParOf" srcId="{E4DA8837-5CC2-4175-96AE-704AFA3C465A}" destId="{0EBE420D-9592-4E20-BCB5-663151097D8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F502E-643A-4BA4-A542-D1415DA5F489}">
      <dsp:nvSpPr>
        <dsp:cNvPr id="0" name=""/>
        <dsp:cNvSpPr/>
      </dsp:nvSpPr>
      <dsp:spPr>
        <a:xfrm>
          <a:off x="0" y="707607"/>
          <a:ext cx="1958250" cy="103711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Charter and Proposal</a:t>
          </a:r>
        </a:p>
        <a:p>
          <a:pPr marL="114300" lvl="1" indent="-114300" algn="l" defTabSz="577850">
            <a:lnSpc>
              <a:spcPct val="90000"/>
            </a:lnSpc>
            <a:spcBef>
              <a:spcPct val="0"/>
            </a:spcBef>
            <a:spcAft>
              <a:spcPct val="15000"/>
            </a:spcAft>
            <a:buChar char="•"/>
          </a:pPr>
          <a:r>
            <a:rPr lang="en-IN" sz="1300" kern="1200" dirty="0"/>
            <a:t>Retrieving Data</a:t>
          </a:r>
        </a:p>
      </dsp:txBody>
      <dsp:txXfrm>
        <a:off x="23867" y="731474"/>
        <a:ext cx="1910516" cy="767143"/>
      </dsp:txXfrm>
    </dsp:sp>
    <dsp:sp modelId="{4A36DDFF-9B00-40A5-B89F-A1D693B2686D}">
      <dsp:nvSpPr>
        <dsp:cNvPr id="0" name=""/>
        <dsp:cNvSpPr/>
      </dsp:nvSpPr>
      <dsp:spPr>
        <a:xfrm>
          <a:off x="985834" y="1479007"/>
          <a:ext cx="2630246" cy="2630246"/>
        </a:xfrm>
        <a:prstGeom prst="leftCircularArrow">
          <a:avLst>
            <a:gd name="adj1" fmla="val 2017"/>
            <a:gd name="adj2" fmla="val 241739"/>
            <a:gd name="adj3" fmla="val 5560172"/>
            <a:gd name="adj4" fmla="val 12567412"/>
            <a:gd name="adj5" fmla="val 23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1F69473-2AE6-4752-9DFB-8BAC292D0D0D}">
      <dsp:nvSpPr>
        <dsp:cNvPr id="0" name=""/>
        <dsp:cNvSpPr/>
      </dsp:nvSpPr>
      <dsp:spPr>
        <a:xfrm>
          <a:off x="546049" y="1617433"/>
          <a:ext cx="1319677" cy="558224"/>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Requirement Phase</a:t>
          </a:r>
        </a:p>
      </dsp:txBody>
      <dsp:txXfrm>
        <a:off x="562399" y="1633783"/>
        <a:ext cx="1286977" cy="525524"/>
      </dsp:txXfrm>
    </dsp:sp>
    <dsp:sp modelId="{76F11F7B-F6C4-4C9A-AF73-A913EB62907E}">
      <dsp:nvSpPr>
        <dsp:cNvPr id="0" name=""/>
        <dsp:cNvSpPr/>
      </dsp:nvSpPr>
      <dsp:spPr>
        <a:xfrm>
          <a:off x="1560676" y="2606144"/>
          <a:ext cx="2068519" cy="144779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Data Cleaning &amp; Analysis</a:t>
          </a:r>
        </a:p>
        <a:p>
          <a:pPr marL="114300" lvl="1" indent="-114300" algn="l" defTabSz="577850">
            <a:lnSpc>
              <a:spcPct val="90000"/>
            </a:lnSpc>
            <a:spcBef>
              <a:spcPct val="0"/>
            </a:spcBef>
            <a:spcAft>
              <a:spcPct val="15000"/>
            </a:spcAft>
            <a:buChar char="•"/>
          </a:pPr>
          <a:r>
            <a:rPr lang="en-IN" sz="1300" kern="1200" dirty="0"/>
            <a:t>Interpretation of results</a:t>
          </a:r>
        </a:p>
      </dsp:txBody>
      <dsp:txXfrm>
        <a:off x="1593994" y="2949704"/>
        <a:ext cx="2001883" cy="1070920"/>
      </dsp:txXfrm>
    </dsp:sp>
    <dsp:sp modelId="{8738531D-EB20-4F45-AE86-56A790516BC3}">
      <dsp:nvSpPr>
        <dsp:cNvPr id="0" name=""/>
        <dsp:cNvSpPr/>
      </dsp:nvSpPr>
      <dsp:spPr>
        <a:xfrm>
          <a:off x="2950944" y="151248"/>
          <a:ext cx="3328452" cy="3328452"/>
        </a:xfrm>
        <a:prstGeom prst="circularArrow">
          <a:avLst>
            <a:gd name="adj1" fmla="val 1594"/>
            <a:gd name="adj2" fmla="val 189201"/>
            <a:gd name="adj3" fmla="val 15507740"/>
            <a:gd name="adj4" fmla="val 8447963"/>
            <a:gd name="adj5" fmla="val 186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0BED77C-C2D7-41A9-B75A-635C554D28B2}">
      <dsp:nvSpPr>
        <dsp:cNvPr id="0" name=""/>
        <dsp:cNvSpPr/>
      </dsp:nvSpPr>
      <dsp:spPr>
        <a:xfrm>
          <a:off x="2999168" y="2496527"/>
          <a:ext cx="1342921" cy="49539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Development Phase</a:t>
          </a:r>
        </a:p>
      </dsp:txBody>
      <dsp:txXfrm>
        <a:off x="3013678" y="2511037"/>
        <a:ext cx="1313901" cy="466373"/>
      </dsp:txXfrm>
    </dsp:sp>
    <dsp:sp modelId="{91338347-028C-421B-B64D-93912C60B276}">
      <dsp:nvSpPr>
        <dsp:cNvPr id="0" name=""/>
        <dsp:cNvSpPr/>
      </dsp:nvSpPr>
      <dsp:spPr>
        <a:xfrm>
          <a:off x="4053423" y="111903"/>
          <a:ext cx="1513481" cy="99532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IN" sz="1300" kern="1200" dirty="0"/>
            <a:t>Report Drafting</a:t>
          </a:r>
        </a:p>
        <a:p>
          <a:pPr marL="114300" lvl="1" indent="-114300" algn="l" defTabSz="577850">
            <a:lnSpc>
              <a:spcPct val="90000"/>
            </a:lnSpc>
            <a:spcBef>
              <a:spcPct val="0"/>
            </a:spcBef>
            <a:spcAft>
              <a:spcPct val="15000"/>
            </a:spcAft>
            <a:buChar char="•"/>
          </a:pPr>
          <a:r>
            <a:rPr lang="en-IN" sz="1300" kern="1200" dirty="0"/>
            <a:t>Visualization</a:t>
          </a:r>
        </a:p>
      </dsp:txBody>
      <dsp:txXfrm>
        <a:off x="4076328" y="134808"/>
        <a:ext cx="1467671" cy="736233"/>
      </dsp:txXfrm>
    </dsp:sp>
    <dsp:sp modelId="{CAB7F56B-85A2-4A11-8F9A-948F48799FDE}">
      <dsp:nvSpPr>
        <dsp:cNvPr id="0" name=""/>
        <dsp:cNvSpPr/>
      </dsp:nvSpPr>
      <dsp:spPr>
        <a:xfrm>
          <a:off x="5845790" y="392756"/>
          <a:ext cx="2215361" cy="2215361"/>
        </a:xfrm>
        <a:prstGeom prst="leftCircularArrow">
          <a:avLst>
            <a:gd name="adj1" fmla="val 2395"/>
            <a:gd name="adj2" fmla="val 289515"/>
            <a:gd name="adj3" fmla="val 6429360"/>
            <a:gd name="adj4" fmla="val 13388824"/>
            <a:gd name="adj5" fmla="val 279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E8DDE0F-5E85-468E-8100-96F92B987022}">
      <dsp:nvSpPr>
        <dsp:cNvPr id="0" name=""/>
        <dsp:cNvSpPr/>
      </dsp:nvSpPr>
      <dsp:spPr>
        <a:xfrm>
          <a:off x="5566454" y="186779"/>
          <a:ext cx="1241567" cy="5954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Design Phase</a:t>
          </a:r>
        </a:p>
      </dsp:txBody>
      <dsp:txXfrm>
        <a:off x="5583894" y="204219"/>
        <a:ext cx="1206687" cy="560568"/>
      </dsp:txXfrm>
    </dsp:sp>
    <dsp:sp modelId="{AF5DD316-B1F8-439E-B405-042B14B67020}">
      <dsp:nvSpPr>
        <dsp:cNvPr id="0" name=""/>
        <dsp:cNvSpPr/>
      </dsp:nvSpPr>
      <dsp:spPr>
        <a:xfrm>
          <a:off x="6075257" y="1302158"/>
          <a:ext cx="1836156" cy="101197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7E4848-12F2-47CD-BFF4-7525695BB011}">
      <dsp:nvSpPr>
        <dsp:cNvPr id="0" name=""/>
        <dsp:cNvSpPr/>
      </dsp:nvSpPr>
      <dsp:spPr>
        <a:xfrm>
          <a:off x="6857499" y="2214092"/>
          <a:ext cx="2199784" cy="2199784"/>
        </a:xfrm>
        <a:prstGeom prst="circularArrow">
          <a:avLst>
            <a:gd name="adj1" fmla="val 2412"/>
            <a:gd name="adj2" fmla="val 291679"/>
            <a:gd name="adj3" fmla="val 20375611"/>
            <a:gd name="adj4" fmla="val 13418311"/>
            <a:gd name="adj5" fmla="val 281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CEFBD29-FC10-4294-A087-FD2AD6DF7F34}">
      <dsp:nvSpPr>
        <dsp:cNvPr id="0" name=""/>
        <dsp:cNvSpPr/>
      </dsp:nvSpPr>
      <dsp:spPr>
        <a:xfrm>
          <a:off x="6654436" y="2424604"/>
          <a:ext cx="1128596" cy="564619"/>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Testing &amp; Release</a:t>
          </a:r>
        </a:p>
      </dsp:txBody>
      <dsp:txXfrm>
        <a:off x="6670973" y="2441141"/>
        <a:ext cx="1095522" cy="531545"/>
      </dsp:txXfrm>
    </dsp:sp>
    <dsp:sp modelId="{3F4D1A9E-6081-4BD8-9395-AC0D75289C5B}">
      <dsp:nvSpPr>
        <dsp:cNvPr id="0" name=""/>
        <dsp:cNvSpPr/>
      </dsp:nvSpPr>
      <dsp:spPr>
        <a:xfrm flipV="1">
          <a:off x="8390342" y="3271408"/>
          <a:ext cx="1431544" cy="61732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B6E9DF-A5A9-4E24-9249-8322A132D2D5}">
      <dsp:nvSpPr>
        <dsp:cNvPr id="0" name=""/>
        <dsp:cNvSpPr/>
      </dsp:nvSpPr>
      <dsp:spPr>
        <a:xfrm>
          <a:off x="8419737" y="2753318"/>
          <a:ext cx="1416437" cy="452774"/>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Final Presentation</a:t>
          </a:r>
        </a:p>
      </dsp:txBody>
      <dsp:txXfrm>
        <a:off x="8432998" y="2766579"/>
        <a:ext cx="1389915" cy="4262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290489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391414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969347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54075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722619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211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686420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702859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576720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8441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B5CAE-B01D-4114-9C52-BA9C678BFCE1}" type="datetimeFigureOut">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44097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577514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CB5CAE-B01D-4114-9C52-BA9C678BFCE1}" type="datetimeFigureOut">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62239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CB5CAE-B01D-4114-9C52-BA9C678BFCE1}" type="datetimeFigureOut">
              <a:rPr lang="en-IN" smtClean="0"/>
              <a:t>04-12-2023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252899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B5CAE-B01D-4114-9C52-BA9C678BFCE1}" type="datetimeFigureOut">
              <a:rPr lang="en-IN" smtClean="0"/>
              <a:t>04-12-2023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423825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191824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CB5CAE-B01D-4114-9C52-BA9C678BFCE1}" type="datetimeFigureOut">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0042A7-8B64-4349-9252-7803E30940EC}" type="slidenum">
              <a:rPr lang="en-IN" smtClean="0"/>
              <a:t>‹#›</a:t>
            </a:fld>
            <a:endParaRPr lang="en-IN"/>
          </a:p>
        </p:txBody>
      </p:sp>
    </p:spTree>
    <p:extLst>
      <p:ext uri="{BB962C8B-B14F-4D97-AF65-F5344CB8AC3E}">
        <p14:creationId xmlns:p14="http://schemas.microsoft.com/office/powerpoint/2010/main" val="39031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ECB5CAE-B01D-4114-9C52-BA9C678BFCE1}" type="datetimeFigureOut">
              <a:rPr lang="en-IN" smtClean="0"/>
              <a:t>04-12-2023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E0042A7-8B64-4349-9252-7803E30940EC}" type="slidenum">
              <a:rPr lang="en-IN" smtClean="0"/>
              <a:t>‹#›</a:t>
            </a:fld>
            <a:endParaRPr lang="en-IN"/>
          </a:p>
        </p:txBody>
      </p:sp>
    </p:spTree>
    <p:extLst>
      <p:ext uri="{BB962C8B-B14F-4D97-AF65-F5344CB8AC3E}">
        <p14:creationId xmlns:p14="http://schemas.microsoft.com/office/powerpoint/2010/main" val="10925424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torymaps.arcgis.com/stories/ef920f3fee4f4132a8babf18492b1c42"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tvnews.ca/canada/police-reported-hate-crimes-rise-again-as-pandemic-worsens-discrimination-statcan-1.6325705" TargetMode="External"/><Relationship Id="rId2" Type="http://schemas.openxmlformats.org/officeDocument/2006/relationships/hyperlink" Target="https://www150.statcan.gc.ca/t1/tbl1/en/tv.action?pid=3510019101&amp;cubeTimeFrame.startYear=2014&amp;cubeTimeFrame.endYear=2022&amp;referencePeriods=20140101%2C20220101" TargetMode="External"/><Relationship Id="rId1" Type="http://schemas.openxmlformats.org/officeDocument/2006/relationships/slideLayout" Target="../slideLayouts/slideLayout2.xml"/><Relationship Id="rId5" Type="http://schemas.openxmlformats.org/officeDocument/2006/relationships/hyperlink" Target="https://www.cbc.ca/news/canada/hate-crime-reports-jump-by-42-in-canada-1.1051249" TargetMode="External"/><Relationship Id="rId4" Type="http://schemas.openxmlformats.org/officeDocument/2006/relationships/hyperlink" Target="https://www.cbc.ca/news/canada/nova-scotia/police-dispute-shooting-victim-s-hate-crime-claim-1.102575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150.statcan.gc.ca/t1/tbl1/en/tv.action?pid=3510006601" TargetMode="External"/><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hyperlink" Target="https://www150.statcan.gc.ca/t1/tbl1/en/tv.action?pid=3510006701"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3EF4-7A9E-54DE-76AF-0DE7A11D9936}"/>
              </a:ext>
            </a:extLst>
          </p:cNvPr>
          <p:cNvSpPr>
            <a:spLocks noGrp="1"/>
          </p:cNvSpPr>
          <p:nvPr>
            <p:ph type="ctrTitle"/>
          </p:nvPr>
        </p:nvSpPr>
        <p:spPr>
          <a:xfrm>
            <a:off x="6096000" y="867747"/>
            <a:ext cx="3884612" cy="3163185"/>
          </a:xfrm>
        </p:spPr>
        <p:txBody>
          <a:bodyPr/>
          <a:lstStyle/>
          <a:p>
            <a:r>
              <a:rPr lang="en-IN" dirty="0"/>
              <a:t>Canadian Hate Crime</a:t>
            </a:r>
          </a:p>
        </p:txBody>
      </p:sp>
      <p:sp>
        <p:nvSpPr>
          <p:cNvPr id="3" name="Subtitle 2">
            <a:extLst>
              <a:ext uri="{FF2B5EF4-FFF2-40B4-BE49-F238E27FC236}">
                <a16:creationId xmlns:a16="http://schemas.microsoft.com/office/drawing/2014/main" id="{1B775D9E-FB82-10F0-6509-9735F1792D01}"/>
              </a:ext>
            </a:extLst>
          </p:cNvPr>
          <p:cNvSpPr>
            <a:spLocks noGrp="1"/>
          </p:cNvSpPr>
          <p:nvPr>
            <p:ph type="subTitle" idx="1"/>
          </p:nvPr>
        </p:nvSpPr>
        <p:spPr>
          <a:xfrm>
            <a:off x="6095999" y="4030932"/>
            <a:ext cx="3884613" cy="485084"/>
          </a:xfrm>
        </p:spPr>
        <p:txBody>
          <a:bodyPr>
            <a:normAutofit fontScale="85000" lnSpcReduction="20000"/>
          </a:bodyPr>
          <a:lstStyle/>
          <a:p>
            <a:r>
              <a:rPr lang="en-IN" dirty="0"/>
              <a:t>Final Development Presentation Report </a:t>
            </a:r>
          </a:p>
        </p:txBody>
      </p:sp>
      <p:sp>
        <p:nvSpPr>
          <p:cNvPr id="6" name="TextBox 5">
            <a:extLst>
              <a:ext uri="{FF2B5EF4-FFF2-40B4-BE49-F238E27FC236}">
                <a16:creationId xmlns:a16="http://schemas.microsoft.com/office/drawing/2014/main" id="{5BFDBB45-F79E-8A32-7DF6-C509EDA4A792}"/>
              </a:ext>
            </a:extLst>
          </p:cNvPr>
          <p:cNvSpPr txBox="1"/>
          <p:nvPr/>
        </p:nvSpPr>
        <p:spPr>
          <a:xfrm>
            <a:off x="6260841" y="4590661"/>
            <a:ext cx="3582955" cy="1477328"/>
          </a:xfrm>
          <a:prstGeom prst="rect">
            <a:avLst/>
          </a:prstGeom>
          <a:noFill/>
        </p:spPr>
        <p:txBody>
          <a:bodyPr wrap="square" rtlCol="0">
            <a:spAutoFit/>
          </a:bodyPr>
          <a:lstStyle/>
          <a:p>
            <a:r>
              <a:rPr lang="en-IN" dirty="0">
                <a:solidFill>
                  <a:schemeClr val="bg1"/>
                </a:solidFill>
              </a:rPr>
              <a:t>Submitted by : Group 12</a:t>
            </a:r>
          </a:p>
          <a:p>
            <a:r>
              <a:rPr lang="en-IN" dirty="0">
                <a:solidFill>
                  <a:schemeClr val="bg1"/>
                </a:solidFill>
              </a:rPr>
              <a:t>Aravind Pradeep </a:t>
            </a:r>
            <a:r>
              <a:rPr lang="en-IN" dirty="0" err="1">
                <a:solidFill>
                  <a:schemeClr val="bg1"/>
                </a:solidFill>
              </a:rPr>
              <a:t>Kunnel</a:t>
            </a:r>
            <a:endParaRPr lang="en-IN" dirty="0">
              <a:solidFill>
                <a:schemeClr val="bg1"/>
              </a:solidFill>
            </a:endParaRPr>
          </a:p>
          <a:p>
            <a:r>
              <a:rPr lang="en-IN" dirty="0">
                <a:solidFill>
                  <a:schemeClr val="bg1"/>
                </a:solidFill>
              </a:rPr>
              <a:t>Omar Mukhtar</a:t>
            </a:r>
          </a:p>
          <a:p>
            <a:r>
              <a:rPr lang="en-IN" dirty="0" err="1">
                <a:solidFill>
                  <a:schemeClr val="bg1"/>
                </a:solidFill>
              </a:rPr>
              <a:t>Namood</a:t>
            </a:r>
            <a:r>
              <a:rPr lang="en-IN" dirty="0">
                <a:solidFill>
                  <a:schemeClr val="bg1"/>
                </a:solidFill>
              </a:rPr>
              <a:t>-E-</a:t>
            </a:r>
            <a:r>
              <a:rPr lang="en-IN" dirty="0" err="1">
                <a:solidFill>
                  <a:schemeClr val="bg1"/>
                </a:solidFill>
              </a:rPr>
              <a:t>Sehar</a:t>
            </a:r>
            <a:endParaRPr lang="en-IN" dirty="0">
              <a:solidFill>
                <a:schemeClr val="bg1"/>
              </a:solidFill>
            </a:endParaRPr>
          </a:p>
          <a:p>
            <a:r>
              <a:rPr lang="en-IN" dirty="0" err="1">
                <a:solidFill>
                  <a:schemeClr val="bg1"/>
                </a:solidFill>
              </a:rPr>
              <a:t>Annee</a:t>
            </a:r>
            <a:r>
              <a:rPr lang="en-IN" dirty="0">
                <a:solidFill>
                  <a:schemeClr val="bg1"/>
                </a:solidFill>
              </a:rPr>
              <a:t> </a:t>
            </a:r>
            <a:r>
              <a:rPr lang="en-IN" dirty="0" err="1">
                <a:solidFill>
                  <a:schemeClr val="bg1"/>
                </a:solidFill>
              </a:rPr>
              <a:t>Mahida</a:t>
            </a:r>
            <a:endParaRPr lang="en-IN" dirty="0">
              <a:solidFill>
                <a:schemeClr val="bg1"/>
              </a:solidFill>
            </a:endParaRPr>
          </a:p>
        </p:txBody>
      </p:sp>
      <p:pic>
        <p:nvPicPr>
          <p:cNvPr id="8" name="Picture 7">
            <a:extLst>
              <a:ext uri="{FF2B5EF4-FFF2-40B4-BE49-F238E27FC236}">
                <a16:creationId xmlns:a16="http://schemas.microsoft.com/office/drawing/2014/main" id="{05698B2E-F441-4029-378C-8BACD1BCD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946" y="1936101"/>
            <a:ext cx="3652140" cy="3881535"/>
          </a:xfrm>
          <a:prstGeom prst="rect">
            <a:avLst/>
          </a:prstGeom>
        </p:spPr>
      </p:pic>
    </p:spTree>
    <p:extLst>
      <p:ext uri="{BB962C8B-B14F-4D97-AF65-F5344CB8AC3E}">
        <p14:creationId xmlns:p14="http://schemas.microsoft.com/office/powerpoint/2010/main" val="399743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BF65-5321-330E-FD1D-73D40770CB82}"/>
              </a:ext>
            </a:extLst>
          </p:cNvPr>
          <p:cNvSpPr>
            <a:spLocks noGrp="1"/>
          </p:cNvSpPr>
          <p:nvPr>
            <p:ph type="title"/>
          </p:nvPr>
        </p:nvSpPr>
        <p:spPr>
          <a:xfrm>
            <a:off x="1504578" y="1009526"/>
            <a:ext cx="8825659" cy="706964"/>
          </a:xfrm>
        </p:spPr>
        <p:txBody>
          <a:bodyPr/>
          <a:lstStyle/>
          <a:p>
            <a:r>
              <a:rPr lang="en-IN" dirty="0"/>
              <a:t>Design Phase Task</a:t>
            </a:r>
          </a:p>
        </p:txBody>
      </p:sp>
      <p:sp>
        <p:nvSpPr>
          <p:cNvPr id="3" name="Text Placeholder 2">
            <a:extLst>
              <a:ext uri="{FF2B5EF4-FFF2-40B4-BE49-F238E27FC236}">
                <a16:creationId xmlns:a16="http://schemas.microsoft.com/office/drawing/2014/main" id="{58E3FD55-C28F-4BFD-8CF2-B818BC89A2CB}"/>
              </a:ext>
            </a:extLst>
          </p:cNvPr>
          <p:cNvSpPr>
            <a:spLocks noGrp="1"/>
          </p:cNvSpPr>
          <p:nvPr>
            <p:ph type="body" idx="1"/>
          </p:nvPr>
        </p:nvSpPr>
        <p:spPr>
          <a:xfrm>
            <a:off x="1161988" y="2451102"/>
            <a:ext cx="3141878" cy="576262"/>
          </a:xfrm>
        </p:spPr>
        <p:txBody>
          <a:bodyPr/>
          <a:lstStyle/>
          <a:p>
            <a:r>
              <a:rPr lang="en-IN" dirty="0"/>
              <a:t>Cleaning Raw Data</a:t>
            </a:r>
          </a:p>
        </p:txBody>
      </p:sp>
      <p:sp>
        <p:nvSpPr>
          <p:cNvPr id="4" name="Text Placeholder 3">
            <a:extLst>
              <a:ext uri="{FF2B5EF4-FFF2-40B4-BE49-F238E27FC236}">
                <a16:creationId xmlns:a16="http://schemas.microsoft.com/office/drawing/2014/main" id="{44A56DBF-129B-0B6D-E195-F1E122A81C24}"/>
              </a:ext>
            </a:extLst>
          </p:cNvPr>
          <p:cNvSpPr>
            <a:spLocks noGrp="1"/>
          </p:cNvSpPr>
          <p:nvPr>
            <p:ph type="body" sz="half" idx="15"/>
          </p:nvPr>
        </p:nvSpPr>
        <p:spPr>
          <a:xfrm>
            <a:off x="1154954" y="3179764"/>
            <a:ext cx="2950516" cy="2847293"/>
          </a:xfrm>
          <a:prstGeom prst="round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b="0" i="0" dirty="0">
                <a:solidFill>
                  <a:schemeClr val="tx1"/>
                </a:solidFill>
                <a:effectLst/>
              </a:rPr>
              <a:t>Cleaning raw data is an essential task This process involves a series of steps to ensure data quality, such as handling missing values, removing duplicates, filtering irrelevant information, and standardizing data formats. We use Python language to clean and finalize the datasets in </a:t>
            </a:r>
            <a:r>
              <a:rPr lang="en-US" b="0" i="0" dirty="0" err="1">
                <a:solidFill>
                  <a:schemeClr val="tx1"/>
                </a:solidFill>
                <a:effectLst/>
              </a:rPr>
              <a:t>Jupyter</a:t>
            </a:r>
            <a:r>
              <a:rPr lang="en-US" b="0" i="0" dirty="0">
                <a:solidFill>
                  <a:schemeClr val="tx1"/>
                </a:solidFill>
                <a:effectLst/>
              </a:rPr>
              <a:t> Notebook. </a:t>
            </a:r>
            <a:endParaRPr lang="en-IN" dirty="0">
              <a:solidFill>
                <a:schemeClr val="tx1"/>
              </a:solidFill>
            </a:endParaRPr>
          </a:p>
        </p:txBody>
      </p:sp>
      <p:sp>
        <p:nvSpPr>
          <p:cNvPr id="5" name="Text Placeholder 4">
            <a:extLst>
              <a:ext uri="{FF2B5EF4-FFF2-40B4-BE49-F238E27FC236}">
                <a16:creationId xmlns:a16="http://schemas.microsoft.com/office/drawing/2014/main" id="{E8EEB0D0-4EFE-5668-6991-DF8A275C646E}"/>
              </a:ext>
            </a:extLst>
          </p:cNvPr>
          <p:cNvSpPr>
            <a:spLocks noGrp="1"/>
          </p:cNvSpPr>
          <p:nvPr>
            <p:ph type="body" sz="quarter" idx="3"/>
          </p:nvPr>
        </p:nvSpPr>
        <p:spPr/>
        <p:txBody>
          <a:bodyPr/>
          <a:lstStyle/>
          <a:p>
            <a:pPr algn="ctr"/>
            <a:r>
              <a:rPr lang="en-IN" dirty="0"/>
              <a:t>Exploratory Data Analysis</a:t>
            </a:r>
          </a:p>
        </p:txBody>
      </p:sp>
      <p:sp>
        <p:nvSpPr>
          <p:cNvPr id="6" name="Text Placeholder 5">
            <a:extLst>
              <a:ext uri="{FF2B5EF4-FFF2-40B4-BE49-F238E27FC236}">
                <a16:creationId xmlns:a16="http://schemas.microsoft.com/office/drawing/2014/main" id="{88938BB7-6EB8-00AB-8D81-194A141BA9EF}"/>
              </a:ext>
            </a:extLst>
          </p:cNvPr>
          <p:cNvSpPr>
            <a:spLocks noGrp="1"/>
          </p:cNvSpPr>
          <p:nvPr>
            <p:ph type="body" sz="half" idx="16"/>
          </p:nvPr>
        </p:nvSpPr>
        <p:spPr>
          <a:xfrm>
            <a:off x="4709214" y="3179763"/>
            <a:ext cx="2727284" cy="2847293"/>
          </a:xfrm>
          <a:prstGeom prst="round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IN" dirty="0"/>
              <a:t>After careful cleaning and analysis, Exploratory Data Analysis was being initiated in </a:t>
            </a:r>
            <a:r>
              <a:rPr lang="en-US" dirty="0"/>
              <a:t>Python. Libraries such as Pandas for data manipulation, Matplotlib, and Seaborn for visualization, and SciPy and </a:t>
            </a:r>
            <a:r>
              <a:rPr lang="en-US" dirty="0" err="1"/>
              <a:t>StatsModels</a:t>
            </a:r>
            <a:r>
              <a:rPr lang="en-US" dirty="0"/>
              <a:t> for statistical analysis were used for conducting EDA.</a:t>
            </a:r>
            <a:endParaRPr lang="en-IN" dirty="0"/>
          </a:p>
        </p:txBody>
      </p:sp>
      <p:sp>
        <p:nvSpPr>
          <p:cNvPr id="7" name="Text Placeholder 6">
            <a:extLst>
              <a:ext uri="{FF2B5EF4-FFF2-40B4-BE49-F238E27FC236}">
                <a16:creationId xmlns:a16="http://schemas.microsoft.com/office/drawing/2014/main" id="{31F3846C-AB04-BFAF-007C-9FC815A1D24F}"/>
              </a:ext>
            </a:extLst>
          </p:cNvPr>
          <p:cNvSpPr>
            <a:spLocks noGrp="1"/>
          </p:cNvSpPr>
          <p:nvPr>
            <p:ph type="body" sz="quarter" idx="13"/>
          </p:nvPr>
        </p:nvSpPr>
        <p:spPr/>
        <p:txBody>
          <a:bodyPr/>
          <a:lstStyle/>
          <a:p>
            <a:pPr algn="ctr"/>
            <a:r>
              <a:rPr lang="en-IN" dirty="0"/>
              <a:t>Graphs &amp; Visualization</a:t>
            </a:r>
          </a:p>
        </p:txBody>
      </p:sp>
      <p:sp>
        <p:nvSpPr>
          <p:cNvPr id="8" name="Text Placeholder 7">
            <a:extLst>
              <a:ext uri="{FF2B5EF4-FFF2-40B4-BE49-F238E27FC236}">
                <a16:creationId xmlns:a16="http://schemas.microsoft.com/office/drawing/2014/main" id="{65096157-6FA4-55BD-B5AD-BBC05725EDBA}"/>
              </a:ext>
            </a:extLst>
          </p:cNvPr>
          <p:cNvSpPr>
            <a:spLocks noGrp="1"/>
          </p:cNvSpPr>
          <p:nvPr>
            <p:ph type="body" sz="half" idx="17"/>
          </p:nvPr>
        </p:nvSpPr>
        <p:spPr>
          <a:prstGeom prst="roundRect">
            <a:avLst/>
          </a:prstGeom>
        </p:spPr>
        <p:style>
          <a:lnRef idx="2">
            <a:schemeClr val="accent5"/>
          </a:lnRef>
          <a:fillRef idx="1">
            <a:schemeClr val="lt1"/>
          </a:fillRef>
          <a:effectRef idx="0">
            <a:schemeClr val="accent5"/>
          </a:effectRef>
          <a:fontRef idx="minor">
            <a:schemeClr val="dk1"/>
          </a:fontRef>
        </p:style>
        <p:txBody>
          <a:bodyPr>
            <a:normAutofit lnSpcReduction="10000"/>
          </a:bodyPr>
          <a:lstStyle/>
          <a:p>
            <a:r>
              <a:rPr lang="en-US" dirty="0"/>
              <a:t>Graphs and visualization in data analysis play a pivotal role in communicating insights and findings derived from data. Visual representations such as charts, graphs, and plots helped to uncover insights, facilitate understanding, and communicate results in a compelling and accessible manner</a:t>
            </a:r>
            <a:endParaRPr lang="en-IN" dirty="0"/>
          </a:p>
        </p:txBody>
      </p:sp>
    </p:spTree>
    <p:extLst>
      <p:ext uri="{BB962C8B-B14F-4D97-AF65-F5344CB8AC3E}">
        <p14:creationId xmlns:p14="http://schemas.microsoft.com/office/powerpoint/2010/main" val="105502411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3801035"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Cleaning Raw Data</a:t>
            </a:r>
          </a:p>
          <a:p>
            <a:endParaRPr lang="en-IN" dirty="0">
              <a:latin typeface="+mj-lt"/>
            </a:endParaRPr>
          </a:p>
        </p:txBody>
      </p:sp>
      <p:grpSp>
        <p:nvGrpSpPr>
          <p:cNvPr id="2" name="Group 5">
            <a:extLst>
              <a:ext uri="{FF2B5EF4-FFF2-40B4-BE49-F238E27FC236}">
                <a16:creationId xmlns:a16="http://schemas.microsoft.com/office/drawing/2014/main" id="{A8FD152C-5E70-C763-41D4-37A49D29C0EF}"/>
              </a:ext>
            </a:extLst>
          </p:cNvPr>
          <p:cNvGrpSpPr/>
          <p:nvPr/>
        </p:nvGrpSpPr>
        <p:grpSpPr>
          <a:xfrm>
            <a:off x="1928245" y="5215704"/>
            <a:ext cx="3882981" cy="811680"/>
            <a:chOff x="0" y="4091632"/>
            <a:chExt cx="10155151" cy="3298776"/>
          </a:xfrm>
        </p:grpSpPr>
        <p:sp>
          <p:nvSpPr>
            <p:cNvPr id="4" name="TextBox 7">
              <a:extLst>
                <a:ext uri="{FF2B5EF4-FFF2-40B4-BE49-F238E27FC236}">
                  <a16:creationId xmlns:a16="http://schemas.microsoft.com/office/drawing/2014/main" id="{3DCAA37F-B194-B6D1-B7EF-4ADB1B8F1423}"/>
                </a:ext>
              </a:extLst>
            </p:cNvPr>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5" name="TextBox 8">
              <a:extLst>
                <a:ext uri="{FF2B5EF4-FFF2-40B4-BE49-F238E27FC236}">
                  <a16:creationId xmlns:a16="http://schemas.microsoft.com/office/drawing/2014/main" id="{12AB8739-E316-FB89-7977-2CE249D194DE}"/>
                </a:ext>
              </a:extLst>
            </p:cNvPr>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7" name="TextBox 9">
              <a:extLst>
                <a:ext uri="{FF2B5EF4-FFF2-40B4-BE49-F238E27FC236}">
                  <a16:creationId xmlns:a16="http://schemas.microsoft.com/office/drawing/2014/main" id="{C6A5212C-7EA0-5F60-8DE4-9F3D3E6FAC2A}"/>
                </a:ext>
              </a:extLst>
            </p:cNvPr>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8" name="TextBox 7">
            <a:extLst>
              <a:ext uri="{FF2B5EF4-FFF2-40B4-BE49-F238E27FC236}">
                <a16:creationId xmlns:a16="http://schemas.microsoft.com/office/drawing/2014/main" id="{1C5E6887-FB12-904A-ACD2-52ADEC3BE2F2}"/>
              </a:ext>
            </a:extLst>
          </p:cNvPr>
          <p:cNvSpPr txBox="1"/>
          <p:nvPr/>
        </p:nvSpPr>
        <p:spPr>
          <a:xfrm>
            <a:off x="3083824" y="6802118"/>
            <a:ext cx="4273562" cy="529953"/>
          </a:xfrm>
          <a:prstGeom prst="rect">
            <a:avLst/>
          </a:prstGeom>
          <a:noFill/>
        </p:spPr>
        <p:txBody>
          <a:bodyPr wrap="square">
            <a:spAutoFit/>
          </a:bodyPr>
          <a:lstStyle/>
          <a:p>
            <a:pPr>
              <a:lnSpc>
                <a:spcPts val="3839"/>
              </a:lnSpc>
            </a:pPr>
            <a:r>
              <a:rPr lang="en-US" sz="2400" spc="479" dirty="0">
                <a:solidFill>
                  <a:schemeClr val="bg1"/>
                </a:solidFill>
                <a:latin typeface="Times New Roman" panose="02020603050405020304" pitchFamily="18" charset="0"/>
                <a:cs typeface="Times New Roman" panose="02020603050405020304" pitchFamily="18" charset="0"/>
              </a:rPr>
              <a:t>Raw Data</a:t>
            </a:r>
          </a:p>
        </p:txBody>
      </p:sp>
      <p:sp>
        <p:nvSpPr>
          <p:cNvPr id="9" name="TextBox 8">
            <a:extLst>
              <a:ext uri="{FF2B5EF4-FFF2-40B4-BE49-F238E27FC236}">
                <a16:creationId xmlns:a16="http://schemas.microsoft.com/office/drawing/2014/main" id="{62BEE51C-AB9A-29C2-4DF3-6639EA69023C}"/>
              </a:ext>
            </a:extLst>
          </p:cNvPr>
          <p:cNvSpPr txBox="1"/>
          <p:nvPr/>
        </p:nvSpPr>
        <p:spPr>
          <a:xfrm>
            <a:off x="5597216" y="2812281"/>
            <a:ext cx="4273562" cy="85857"/>
          </a:xfrm>
          <a:prstGeom prst="rect">
            <a:avLst/>
          </a:prstGeom>
          <a:noFill/>
        </p:spPr>
        <p:txBody>
          <a:bodyPr wrap="square">
            <a:spAutoFit/>
          </a:bodyPr>
          <a:lstStyle/>
          <a:p>
            <a:endParaRPr lang="en-CA" dirty="0"/>
          </a:p>
        </p:txBody>
      </p:sp>
      <p:sp>
        <p:nvSpPr>
          <p:cNvPr id="10" name="Google Shape;3435;p91">
            <a:extLst>
              <a:ext uri="{FF2B5EF4-FFF2-40B4-BE49-F238E27FC236}">
                <a16:creationId xmlns:a16="http://schemas.microsoft.com/office/drawing/2014/main" id="{8E82AC3C-51F5-16F3-C493-5368F01D22AB}"/>
              </a:ext>
            </a:extLst>
          </p:cNvPr>
          <p:cNvSpPr txBox="1">
            <a:spLocks/>
          </p:cNvSpPr>
          <p:nvPr/>
        </p:nvSpPr>
        <p:spPr>
          <a:xfrm>
            <a:off x="903480" y="3467923"/>
            <a:ext cx="819721" cy="11006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Row Data</a:t>
            </a:r>
          </a:p>
        </p:txBody>
      </p:sp>
      <p:sp>
        <p:nvSpPr>
          <p:cNvPr id="11" name="Google Shape;3437;p91">
            <a:extLst>
              <a:ext uri="{FF2B5EF4-FFF2-40B4-BE49-F238E27FC236}">
                <a16:creationId xmlns:a16="http://schemas.microsoft.com/office/drawing/2014/main" id="{BC275AAA-078F-CE05-BDEC-75CF5BB55ED0}"/>
              </a:ext>
            </a:extLst>
          </p:cNvPr>
          <p:cNvSpPr txBox="1">
            <a:spLocks/>
          </p:cNvSpPr>
          <p:nvPr/>
        </p:nvSpPr>
        <p:spPr>
          <a:xfrm>
            <a:off x="8478385" y="2306986"/>
            <a:ext cx="1030789" cy="113508"/>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Python Code</a:t>
            </a:r>
          </a:p>
        </p:txBody>
      </p:sp>
      <p:sp>
        <p:nvSpPr>
          <p:cNvPr id="12" name="Google Shape;3439;p91">
            <a:extLst>
              <a:ext uri="{FF2B5EF4-FFF2-40B4-BE49-F238E27FC236}">
                <a16:creationId xmlns:a16="http://schemas.microsoft.com/office/drawing/2014/main" id="{50F6903C-A871-D7AA-F182-35A67FAC2185}"/>
              </a:ext>
            </a:extLst>
          </p:cNvPr>
          <p:cNvSpPr txBox="1">
            <a:spLocks/>
          </p:cNvSpPr>
          <p:nvPr/>
        </p:nvSpPr>
        <p:spPr>
          <a:xfrm>
            <a:off x="16601833" y="7981538"/>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pic>
        <p:nvPicPr>
          <p:cNvPr id="13" name="Picture 8" descr="A screenshot of a spreadsheet&#10;&#10;Description automatically generated">
            <a:extLst>
              <a:ext uri="{FF2B5EF4-FFF2-40B4-BE49-F238E27FC236}">
                <a16:creationId xmlns:a16="http://schemas.microsoft.com/office/drawing/2014/main" id="{A8AD4246-A6B6-718A-3562-E4A3F00F7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776" y="4272901"/>
            <a:ext cx="2870755" cy="19710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 computer screen shot of a computer code&#10;&#10;Description automatically generated">
            <a:extLst>
              <a:ext uri="{FF2B5EF4-FFF2-40B4-BE49-F238E27FC236}">
                <a16:creationId xmlns:a16="http://schemas.microsoft.com/office/drawing/2014/main" id="{8D5E5BB9-A6AB-6562-D044-313D23B77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309" y="1640137"/>
            <a:ext cx="2448983" cy="18717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F6A2C2B8-D94A-74B6-87DC-F1347705D444}"/>
              </a:ext>
            </a:extLst>
          </p:cNvPr>
          <p:cNvCxnSpPr>
            <a:cxnSpLocks/>
            <a:stCxn id="17" idx="3"/>
            <a:endCxn id="14" idx="1"/>
          </p:cNvCxnSpPr>
          <p:nvPr/>
        </p:nvCxnSpPr>
        <p:spPr>
          <a:xfrm flipV="1">
            <a:off x="4984970" y="2575988"/>
            <a:ext cx="828339" cy="118546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76CCBBE-E978-C0FE-E7F6-95CA38F4736E}"/>
              </a:ext>
            </a:extLst>
          </p:cNvPr>
          <p:cNvCxnSpPr>
            <a:cxnSpLocks/>
            <a:stCxn id="14" idx="2"/>
            <a:endCxn id="13" idx="0"/>
          </p:cNvCxnSpPr>
          <p:nvPr/>
        </p:nvCxnSpPr>
        <p:spPr>
          <a:xfrm rot="16200000" flipH="1">
            <a:off x="7046446" y="3503192"/>
            <a:ext cx="761063" cy="7783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6">
            <a:extLst>
              <a:ext uri="{FF2B5EF4-FFF2-40B4-BE49-F238E27FC236}">
                <a16:creationId xmlns:a16="http://schemas.microsoft.com/office/drawing/2014/main" id="{40C7F083-4EA3-4508-134D-C01E89EA6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051" y="2522645"/>
            <a:ext cx="3190919" cy="247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30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Exploratory Data Analysis</a:t>
            </a:r>
          </a:p>
          <a:p>
            <a:endParaRPr lang="en-IN" dirty="0">
              <a:latin typeface="+mj-lt"/>
            </a:endParaRPr>
          </a:p>
        </p:txBody>
      </p:sp>
      <p:pic>
        <p:nvPicPr>
          <p:cNvPr id="4" name="Picture 3" descr="A screenshot of a computer&#10;&#10;Description automatically generated">
            <a:extLst>
              <a:ext uri="{FF2B5EF4-FFF2-40B4-BE49-F238E27FC236}">
                <a16:creationId xmlns:a16="http://schemas.microsoft.com/office/drawing/2014/main" id="{69F65524-32F6-2B15-451B-AF26DB24B285}"/>
              </a:ext>
            </a:extLst>
          </p:cNvPr>
          <p:cNvPicPr>
            <a:picLocks noChangeAspect="1"/>
          </p:cNvPicPr>
          <p:nvPr/>
        </p:nvPicPr>
        <p:blipFill>
          <a:blip r:embed="rId2"/>
          <a:stretch>
            <a:fillRect/>
          </a:stretch>
        </p:blipFill>
        <p:spPr>
          <a:xfrm>
            <a:off x="1019375" y="1665286"/>
            <a:ext cx="4338688" cy="3888075"/>
          </a:xfrm>
          <a:prstGeom prst="rect">
            <a:avLst/>
          </a:prstGeom>
        </p:spPr>
      </p:pic>
      <p:pic>
        <p:nvPicPr>
          <p:cNvPr id="6" name="Picture 5" descr="A screenshot of a computer">
            <a:extLst>
              <a:ext uri="{FF2B5EF4-FFF2-40B4-BE49-F238E27FC236}">
                <a16:creationId xmlns:a16="http://schemas.microsoft.com/office/drawing/2014/main" id="{FE057E88-72B0-FA48-63AB-7347F22743D9}"/>
              </a:ext>
            </a:extLst>
          </p:cNvPr>
          <p:cNvPicPr>
            <a:picLocks noChangeAspect="1"/>
          </p:cNvPicPr>
          <p:nvPr/>
        </p:nvPicPr>
        <p:blipFill>
          <a:blip r:embed="rId3"/>
          <a:stretch>
            <a:fillRect/>
          </a:stretch>
        </p:blipFill>
        <p:spPr>
          <a:xfrm>
            <a:off x="5773212" y="2041454"/>
            <a:ext cx="5671127" cy="2999682"/>
          </a:xfrm>
          <a:prstGeom prst="rect">
            <a:avLst/>
          </a:prstGeom>
        </p:spPr>
      </p:pic>
    </p:spTree>
    <p:extLst>
      <p:ext uri="{BB962C8B-B14F-4D97-AF65-F5344CB8AC3E}">
        <p14:creationId xmlns:p14="http://schemas.microsoft.com/office/powerpoint/2010/main" val="31236774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Graphs &amp; Visualization</a:t>
            </a:r>
          </a:p>
          <a:p>
            <a:endParaRPr lang="en-IN" dirty="0">
              <a:latin typeface="+mj-lt"/>
            </a:endParaRPr>
          </a:p>
        </p:txBody>
      </p:sp>
      <p:pic>
        <p:nvPicPr>
          <p:cNvPr id="2" name="Picture 1">
            <a:extLst>
              <a:ext uri="{FF2B5EF4-FFF2-40B4-BE49-F238E27FC236}">
                <a16:creationId xmlns:a16="http://schemas.microsoft.com/office/drawing/2014/main" id="{7D844443-A655-CD2B-5DD1-E9C076FA4534}"/>
              </a:ext>
            </a:extLst>
          </p:cNvPr>
          <p:cNvPicPr>
            <a:picLocks noChangeAspect="1"/>
          </p:cNvPicPr>
          <p:nvPr/>
        </p:nvPicPr>
        <p:blipFill>
          <a:blip r:embed="rId2"/>
          <a:stretch>
            <a:fillRect/>
          </a:stretch>
        </p:blipFill>
        <p:spPr>
          <a:xfrm>
            <a:off x="221637" y="2236944"/>
            <a:ext cx="3916243" cy="2384112"/>
          </a:xfrm>
          <a:prstGeom prst="rect">
            <a:avLst/>
          </a:prstGeom>
        </p:spPr>
      </p:pic>
      <p:pic>
        <p:nvPicPr>
          <p:cNvPr id="7" name="Picture 6">
            <a:extLst>
              <a:ext uri="{FF2B5EF4-FFF2-40B4-BE49-F238E27FC236}">
                <a16:creationId xmlns:a16="http://schemas.microsoft.com/office/drawing/2014/main" id="{1B99170D-3050-77ED-0CE5-ECFAB5D07F5A}"/>
              </a:ext>
            </a:extLst>
          </p:cNvPr>
          <p:cNvPicPr>
            <a:picLocks noChangeAspect="1"/>
          </p:cNvPicPr>
          <p:nvPr/>
        </p:nvPicPr>
        <p:blipFill>
          <a:blip r:embed="rId3"/>
          <a:stretch>
            <a:fillRect/>
          </a:stretch>
        </p:blipFill>
        <p:spPr>
          <a:xfrm>
            <a:off x="4365812" y="1617459"/>
            <a:ext cx="4479613" cy="3623081"/>
          </a:xfrm>
          <a:prstGeom prst="rect">
            <a:avLst/>
          </a:prstGeom>
        </p:spPr>
      </p:pic>
      <p:pic>
        <p:nvPicPr>
          <p:cNvPr id="8" name="Picture 7">
            <a:extLst>
              <a:ext uri="{FF2B5EF4-FFF2-40B4-BE49-F238E27FC236}">
                <a16:creationId xmlns:a16="http://schemas.microsoft.com/office/drawing/2014/main" id="{9B97B52B-215A-FA75-30C1-8F2E3368719B}"/>
              </a:ext>
            </a:extLst>
          </p:cNvPr>
          <p:cNvPicPr>
            <a:picLocks noChangeAspect="1"/>
          </p:cNvPicPr>
          <p:nvPr/>
        </p:nvPicPr>
        <p:blipFill>
          <a:blip r:embed="rId4"/>
          <a:stretch>
            <a:fillRect/>
          </a:stretch>
        </p:blipFill>
        <p:spPr>
          <a:xfrm>
            <a:off x="7718918" y="2119180"/>
            <a:ext cx="4251445" cy="2745725"/>
          </a:xfrm>
          <a:prstGeom prst="rect">
            <a:avLst/>
          </a:prstGeom>
        </p:spPr>
      </p:pic>
    </p:spTree>
    <p:extLst>
      <p:ext uri="{BB962C8B-B14F-4D97-AF65-F5344CB8AC3E}">
        <p14:creationId xmlns:p14="http://schemas.microsoft.com/office/powerpoint/2010/main" val="81822092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B5337-204F-1F3E-1F97-25248DF47DA5}"/>
              </a:ext>
            </a:extLst>
          </p:cNvPr>
          <p:cNvSpPr txBox="1"/>
          <p:nvPr/>
        </p:nvSpPr>
        <p:spPr>
          <a:xfrm>
            <a:off x="259976" y="198455"/>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Graphs &amp; Visualization</a:t>
            </a:r>
          </a:p>
          <a:p>
            <a:endParaRPr lang="en-IN" dirty="0">
              <a:latin typeface="+mj-lt"/>
            </a:endParaRPr>
          </a:p>
        </p:txBody>
      </p:sp>
      <p:pic>
        <p:nvPicPr>
          <p:cNvPr id="9" name="Picture 8">
            <a:extLst>
              <a:ext uri="{FF2B5EF4-FFF2-40B4-BE49-F238E27FC236}">
                <a16:creationId xmlns:a16="http://schemas.microsoft.com/office/drawing/2014/main" id="{8849E21E-1ADD-57E2-8CA1-B8C27E868501}"/>
              </a:ext>
            </a:extLst>
          </p:cNvPr>
          <p:cNvPicPr>
            <a:picLocks noChangeAspect="1"/>
          </p:cNvPicPr>
          <p:nvPr/>
        </p:nvPicPr>
        <p:blipFill rotWithShape="1">
          <a:blip r:embed="rId2"/>
          <a:srcRect l="2895"/>
          <a:stretch/>
        </p:blipFill>
        <p:spPr>
          <a:xfrm>
            <a:off x="4795944" y="2378938"/>
            <a:ext cx="3153386" cy="1951060"/>
          </a:xfrm>
          <a:prstGeom prst="rect">
            <a:avLst/>
          </a:prstGeom>
          <a:ln>
            <a:solidFill>
              <a:schemeClr val="tx1"/>
            </a:solidFill>
          </a:ln>
        </p:spPr>
      </p:pic>
      <p:pic>
        <p:nvPicPr>
          <p:cNvPr id="10" name="Picture 9">
            <a:extLst>
              <a:ext uri="{FF2B5EF4-FFF2-40B4-BE49-F238E27FC236}">
                <a16:creationId xmlns:a16="http://schemas.microsoft.com/office/drawing/2014/main" id="{7495C2A7-90CD-3E1A-63C2-DC00B20FA8A2}"/>
              </a:ext>
            </a:extLst>
          </p:cNvPr>
          <p:cNvPicPr>
            <a:picLocks noChangeAspect="1"/>
          </p:cNvPicPr>
          <p:nvPr/>
        </p:nvPicPr>
        <p:blipFill rotWithShape="1">
          <a:blip r:embed="rId3"/>
          <a:srcRect l="2933"/>
          <a:stretch/>
        </p:blipFill>
        <p:spPr>
          <a:xfrm>
            <a:off x="5062660" y="4479062"/>
            <a:ext cx="2841940" cy="1721713"/>
          </a:xfrm>
          <a:prstGeom prst="rect">
            <a:avLst/>
          </a:prstGeom>
          <a:ln>
            <a:solidFill>
              <a:schemeClr val="tx1"/>
            </a:solidFill>
          </a:ln>
        </p:spPr>
      </p:pic>
      <p:pic>
        <p:nvPicPr>
          <p:cNvPr id="11" name="Picture 10">
            <a:extLst>
              <a:ext uri="{FF2B5EF4-FFF2-40B4-BE49-F238E27FC236}">
                <a16:creationId xmlns:a16="http://schemas.microsoft.com/office/drawing/2014/main" id="{FAB04969-77F9-9004-E522-4C0ABF175F2D}"/>
              </a:ext>
            </a:extLst>
          </p:cNvPr>
          <p:cNvPicPr>
            <a:picLocks noChangeAspect="1"/>
          </p:cNvPicPr>
          <p:nvPr/>
        </p:nvPicPr>
        <p:blipFill>
          <a:blip r:embed="rId4"/>
          <a:stretch>
            <a:fillRect/>
          </a:stretch>
        </p:blipFill>
        <p:spPr>
          <a:xfrm>
            <a:off x="4795944" y="506368"/>
            <a:ext cx="3153386" cy="1551034"/>
          </a:xfrm>
          <a:prstGeom prst="rect">
            <a:avLst/>
          </a:prstGeom>
          <a:ln>
            <a:solidFill>
              <a:schemeClr val="tx1"/>
            </a:solidFill>
          </a:ln>
        </p:spPr>
      </p:pic>
      <p:pic>
        <p:nvPicPr>
          <p:cNvPr id="2" name="Picture 1">
            <a:extLst>
              <a:ext uri="{FF2B5EF4-FFF2-40B4-BE49-F238E27FC236}">
                <a16:creationId xmlns:a16="http://schemas.microsoft.com/office/drawing/2014/main" id="{141E7222-397F-61FC-2577-ED8736DEE4B3}"/>
              </a:ext>
            </a:extLst>
          </p:cNvPr>
          <p:cNvPicPr>
            <a:picLocks noChangeAspect="1"/>
          </p:cNvPicPr>
          <p:nvPr/>
        </p:nvPicPr>
        <p:blipFill>
          <a:blip r:embed="rId5"/>
          <a:stretch>
            <a:fillRect/>
          </a:stretch>
        </p:blipFill>
        <p:spPr>
          <a:xfrm flipV="1">
            <a:off x="259974" y="3024024"/>
            <a:ext cx="3489715" cy="2087575"/>
          </a:xfrm>
          <a:prstGeom prst="rect">
            <a:avLst/>
          </a:prstGeom>
        </p:spPr>
      </p:pic>
      <p:pic>
        <p:nvPicPr>
          <p:cNvPr id="4" name="Picture 3">
            <a:extLst>
              <a:ext uri="{FF2B5EF4-FFF2-40B4-BE49-F238E27FC236}">
                <a16:creationId xmlns:a16="http://schemas.microsoft.com/office/drawing/2014/main" id="{C76E3D4E-C7EF-00D7-8C4E-623198225738}"/>
              </a:ext>
            </a:extLst>
          </p:cNvPr>
          <p:cNvPicPr>
            <a:picLocks noChangeAspect="1"/>
          </p:cNvPicPr>
          <p:nvPr/>
        </p:nvPicPr>
        <p:blipFill>
          <a:blip r:embed="rId6"/>
          <a:stretch>
            <a:fillRect/>
          </a:stretch>
        </p:blipFill>
        <p:spPr>
          <a:xfrm flipV="1">
            <a:off x="404249" y="2341175"/>
            <a:ext cx="3489715" cy="682849"/>
          </a:xfrm>
          <a:prstGeom prst="rect">
            <a:avLst/>
          </a:prstGeom>
        </p:spPr>
      </p:pic>
      <p:pic>
        <p:nvPicPr>
          <p:cNvPr id="5" name="Picture 4">
            <a:extLst>
              <a:ext uri="{FF2B5EF4-FFF2-40B4-BE49-F238E27FC236}">
                <a16:creationId xmlns:a16="http://schemas.microsoft.com/office/drawing/2014/main" id="{ADE714CD-F19C-739C-E41A-45238B28A80F}"/>
              </a:ext>
            </a:extLst>
          </p:cNvPr>
          <p:cNvPicPr>
            <a:picLocks noChangeAspect="1"/>
          </p:cNvPicPr>
          <p:nvPr/>
        </p:nvPicPr>
        <p:blipFill>
          <a:blip r:embed="rId7"/>
          <a:stretch>
            <a:fillRect/>
          </a:stretch>
        </p:blipFill>
        <p:spPr>
          <a:xfrm>
            <a:off x="8481816" y="1382461"/>
            <a:ext cx="3023378" cy="1205930"/>
          </a:xfrm>
          <a:prstGeom prst="rect">
            <a:avLst/>
          </a:prstGeom>
          <a:ln>
            <a:solidFill>
              <a:schemeClr val="tx1"/>
            </a:solidFill>
          </a:ln>
        </p:spPr>
      </p:pic>
      <p:pic>
        <p:nvPicPr>
          <p:cNvPr id="6" name="Picture 5">
            <a:extLst>
              <a:ext uri="{FF2B5EF4-FFF2-40B4-BE49-F238E27FC236}">
                <a16:creationId xmlns:a16="http://schemas.microsoft.com/office/drawing/2014/main" id="{9438F6C4-9142-BA26-2A32-EF92E3F99494}"/>
              </a:ext>
            </a:extLst>
          </p:cNvPr>
          <p:cNvPicPr>
            <a:picLocks noChangeAspect="1"/>
          </p:cNvPicPr>
          <p:nvPr/>
        </p:nvPicPr>
        <p:blipFill>
          <a:blip r:embed="rId8"/>
          <a:stretch>
            <a:fillRect/>
          </a:stretch>
        </p:blipFill>
        <p:spPr>
          <a:xfrm>
            <a:off x="8969175" y="2657993"/>
            <a:ext cx="1984951" cy="1601478"/>
          </a:xfrm>
          <a:prstGeom prst="rect">
            <a:avLst/>
          </a:prstGeom>
          <a:ln>
            <a:solidFill>
              <a:schemeClr val="tx1"/>
            </a:solidFill>
          </a:ln>
        </p:spPr>
      </p:pic>
      <p:pic>
        <p:nvPicPr>
          <p:cNvPr id="7" name="Picture 6">
            <a:extLst>
              <a:ext uri="{FF2B5EF4-FFF2-40B4-BE49-F238E27FC236}">
                <a16:creationId xmlns:a16="http://schemas.microsoft.com/office/drawing/2014/main" id="{8F3A553B-DE3B-76FD-9330-0D6829E4206A}"/>
              </a:ext>
            </a:extLst>
          </p:cNvPr>
          <p:cNvPicPr>
            <a:picLocks noChangeAspect="1"/>
          </p:cNvPicPr>
          <p:nvPr/>
        </p:nvPicPr>
        <p:blipFill rotWithShape="1">
          <a:blip r:embed="rId9"/>
          <a:srcRect l="4408" t="1776"/>
          <a:stretch/>
        </p:blipFill>
        <p:spPr>
          <a:xfrm>
            <a:off x="8497955" y="4434262"/>
            <a:ext cx="2991099" cy="1601478"/>
          </a:xfrm>
          <a:prstGeom prst="rect">
            <a:avLst/>
          </a:prstGeom>
          <a:ln>
            <a:solidFill>
              <a:schemeClr val="tx1"/>
            </a:solidFill>
          </a:ln>
        </p:spPr>
      </p:pic>
    </p:spTree>
    <p:extLst>
      <p:ext uri="{BB962C8B-B14F-4D97-AF65-F5344CB8AC3E}">
        <p14:creationId xmlns:p14="http://schemas.microsoft.com/office/powerpoint/2010/main" val="13281545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A7A1-2B4A-F3CC-1DBB-0BD23ABC2BEA}"/>
              </a:ext>
            </a:extLst>
          </p:cNvPr>
          <p:cNvSpPr>
            <a:spLocks noGrp="1"/>
          </p:cNvSpPr>
          <p:nvPr>
            <p:ph type="ctrTitle"/>
          </p:nvPr>
        </p:nvSpPr>
        <p:spPr>
          <a:xfrm>
            <a:off x="6096000" y="2416974"/>
            <a:ext cx="4926563" cy="2677648"/>
          </a:xfrm>
          <a:solidFill>
            <a:srgbClr val="7030A0"/>
          </a:solidFill>
        </p:spPr>
        <p:txBody>
          <a:bodyPr/>
          <a:lstStyle/>
          <a:p>
            <a:r>
              <a:rPr lang="en-IN" dirty="0"/>
              <a:t>Development Phase</a:t>
            </a:r>
          </a:p>
        </p:txBody>
      </p:sp>
      <p:pic>
        <p:nvPicPr>
          <p:cNvPr id="5" name="Picture 4">
            <a:extLst>
              <a:ext uri="{FF2B5EF4-FFF2-40B4-BE49-F238E27FC236}">
                <a16:creationId xmlns:a16="http://schemas.microsoft.com/office/drawing/2014/main" id="{E9FF9F16-1536-846A-48D2-336BA5966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19" y="1679510"/>
            <a:ext cx="3713585" cy="39561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068323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9C132-7E3A-9750-758F-EC8486F56917}"/>
              </a:ext>
            </a:extLst>
          </p:cNvPr>
          <p:cNvSpPr>
            <a:spLocks noGrp="1"/>
          </p:cNvSpPr>
          <p:nvPr>
            <p:ph type="title"/>
          </p:nvPr>
        </p:nvSpPr>
        <p:spPr>
          <a:xfrm>
            <a:off x="726142" y="1066801"/>
            <a:ext cx="4815540" cy="1008034"/>
          </a:xfrm>
        </p:spPr>
        <p:txBody>
          <a:bodyPr/>
          <a:lstStyle/>
          <a:p>
            <a:r>
              <a:rPr lang="en-IN" sz="3600" dirty="0"/>
              <a:t>Predictive Analysis Development</a:t>
            </a:r>
          </a:p>
        </p:txBody>
      </p:sp>
      <p:sp>
        <p:nvSpPr>
          <p:cNvPr id="5" name="TextBox 4">
            <a:extLst>
              <a:ext uri="{FF2B5EF4-FFF2-40B4-BE49-F238E27FC236}">
                <a16:creationId xmlns:a16="http://schemas.microsoft.com/office/drawing/2014/main" id="{8615FBB2-10BF-0C12-6935-BD76340BB362}"/>
              </a:ext>
            </a:extLst>
          </p:cNvPr>
          <p:cNvSpPr txBox="1"/>
          <p:nvPr/>
        </p:nvSpPr>
        <p:spPr>
          <a:xfrm>
            <a:off x="726142" y="2526894"/>
            <a:ext cx="5217459" cy="2585323"/>
          </a:xfrm>
          <a:prstGeom prst="rect">
            <a:avLst/>
          </a:prstGeom>
          <a:noFill/>
        </p:spPr>
        <p:txBody>
          <a:bodyPr wrap="square">
            <a:spAutoFit/>
          </a:bodyPr>
          <a:lstStyle/>
          <a:p>
            <a:pPr marL="0" indent="0">
              <a:buNone/>
            </a:pPr>
            <a:r>
              <a:rPr lang="en-US" dirty="0">
                <a:solidFill>
                  <a:schemeClr val="bg1"/>
                </a:solidFill>
              </a:rPr>
              <a:t>This is a central aspect of the project, where the team focused on creating predictive models to analyze and forecast hate crime trends.</a:t>
            </a:r>
          </a:p>
          <a:p>
            <a:pPr marL="0" indent="0">
              <a:buNone/>
            </a:pPr>
            <a:endParaRPr lang="en-US" dirty="0">
              <a:solidFill>
                <a:schemeClr val="bg1"/>
              </a:solidFill>
            </a:endParaRPr>
          </a:p>
          <a:p>
            <a:pPr marL="0" indent="0">
              <a:buNone/>
            </a:pPr>
            <a:r>
              <a:rPr lang="en-US" dirty="0">
                <a:solidFill>
                  <a:schemeClr val="bg1"/>
                </a:solidFill>
              </a:rPr>
              <a:t>Utilizing Python for data processing and analysis, the team applies various machine-learning techniques to predict future occurrences of hate crimes in Canada.</a:t>
            </a:r>
            <a:endParaRPr lang="en-IN" dirty="0">
              <a:solidFill>
                <a:schemeClr val="bg1"/>
              </a:solidFill>
            </a:endParaRPr>
          </a:p>
        </p:txBody>
      </p:sp>
      <p:pic>
        <p:nvPicPr>
          <p:cNvPr id="15" name="Picture 14">
            <a:extLst>
              <a:ext uri="{FF2B5EF4-FFF2-40B4-BE49-F238E27FC236}">
                <a16:creationId xmlns:a16="http://schemas.microsoft.com/office/drawing/2014/main" id="{992A047A-6B35-15C7-CDB9-5F35F070BAF5}"/>
              </a:ext>
            </a:extLst>
          </p:cNvPr>
          <p:cNvPicPr>
            <a:picLocks noChangeAspect="1"/>
          </p:cNvPicPr>
          <p:nvPr/>
        </p:nvPicPr>
        <p:blipFill>
          <a:blip r:embed="rId2"/>
          <a:stretch>
            <a:fillRect/>
          </a:stretch>
        </p:blipFill>
        <p:spPr>
          <a:xfrm>
            <a:off x="6464082" y="467360"/>
            <a:ext cx="2568158" cy="3063653"/>
          </a:xfrm>
          <a:prstGeom prst="rect">
            <a:avLst/>
          </a:prstGeom>
        </p:spPr>
      </p:pic>
      <p:pic>
        <p:nvPicPr>
          <p:cNvPr id="17" name="Picture 16">
            <a:extLst>
              <a:ext uri="{FF2B5EF4-FFF2-40B4-BE49-F238E27FC236}">
                <a16:creationId xmlns:a16="http://schemas.microsoft.com/office/drawing/2014/main" id="{E6E74226-886B-1F2F-CBD4-7E2F8EBC14E2}"/>
              </a:ext>
            </a:extLst>
          </p:cNvPr>
          <p:cNvPicPr>
            <a:picLocks noChangeAspect="1"/>
          </p:cNvPicPr>
          <p:nvPr/>
        </p:nvPicPr>
        <p:blipFill>
          <a:blip r:embed="rId3"/>
          <a:stretch>
            <a:fillRect/>
          </a:stretch>
        </p:blipFill>
        <p:spPr>
          <a:xfrm>
            <a:off x="9388408" y="1675495"/>
            <a:ext cx="2450354" cy="4288119"/>
          </a:xfrm>
          <a:prstGeom prst="rect">
            <a:avLst/>
          </a:prstGeom>
        </p:spPr>
      </p:pic>
      <p:pic>
        <p:nvPicPr>
          <p:cNvPr id="18" name="Picture 17">
            <a:extLst>
              <a:ext uri="{FF2B5EF4-FFF2-40B4-BE49-F238E27FC236}">
                <a16:creationId xmlns:a16="http://schemas.microsoft.com/office/drawing/2014/main" id="{38F2C77E-E1D4-2B19-B84B-02B9D8B5A412}"/>
              </a:ext>
            </a:extLst>
          </p:cNvPr>
          <p:cNvPicPr>
            <a:picLocks noChangeAspect="1"/>
          </p:cNvPicPr>
          <p:nvPr/>
        </p:nvPicPr>
        <p:blipFill>
          <a:blip r:embed="rId4"/>
          <a:stretch>
            <a:fillRect/>
          </a:stretch>
        </p:blipFill>
        <p:spPr>
          <a:xfrm>
            <a:off x="6544272" y="3580390"/>
            <a:ext cx="2487968" cy="2585323"/>
          </a:xfrm>
          <a:prstGeom prst="rect">
            <a:avLst/>
          </a:prstGeom>
        </p:spPr>
      </p:pic>
    </p:spTree>
    <p:extLst>
      <p:ext uri="{BB962C8B-B14F-4D97-AF65-F5344CB8AC3E}">
        <p14:creationId xmlns:p14="http://schemas.microsoft.com/office/powerpoint/2010/main" val="24877148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AC235-766C-4A9B-6876-5915B7FBAFDB}"/>
              </a:ext>
            </a:extLst>
          </p:cNvPr>
          <p:cNvSpPr txBox="1"/>
          <p:nvPr/>
        </p:nvSpPr>
        <p:spPr>
          <a:xfrm>
            <a:off x="463176" y="299902"/>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err="1">
                <a:latin typeface="+mj-lt"/>
              </a:rPr>
              <a:t>StoryMaps</a:t>
            </a:r>
            <a:endParaRPr lang="en-IN" sz="2400" dirty="0">
              <a:latin typeface="+mj-lt"/>
            </a:endParaRPr>
          </a:p>
          <a:p>
            <a:endParaRPr lang="en-IN" dirty="0">
              <a:latin typeface="+mj-lt"/>
            </a:endParaRPr>
          </a:p>
        </p:txBody>
      </p:sp>
      <p:sp>
        <p:nvSpPr>
          <p:cNvPr id="6" name="TextBox 5">
            <a:extLst>
              <a:ext uri="{FF2B5EF4-FFF2-40B4-BE49-F238E27FC236}">
                <a16:creationId xmlns:a16="http://schemas.microsoft.com/office/drawing/2014/main" id="{AD83D0A3-3955-FC62-C4A3-E3FCE5E448C8}"/>
              </a:ext>
            </a:extLst>
          </p:cNvPr>
          <p:cNvSpPr txBox="1"/>
          <p:nvPr/>
        </p:nvSpPr>
        <p:spPr>
          <a:xfrm>
            <a:off x="3688080" y="6004744"/>
            <a:ext cx="6096000" cy="375552"/>
          </a:xfrm>
          <a:prstGeom prst="rect">
            <a:avLst/>
          </a:prstGeom>
          <a:noFill/>
        </p:spPr>
        <p:txBody>
          <a:bodyPr wrap="square">
            <a:spAutoFit/>
          </a:bodyPr>
          <a:lstStyle/>
          <a:p>
            <a:pPr marL="0" marR="0">
              <a:lnSpc>
                <a:spcPct val="107000"/>
              </a:lnSpc>
              <a:spcBef>
                <a:spcPts val="0"/>
              </a:spcBef>
              <a:spcAft>
                <a:spcPts val="800"/>
              </a:spcAft>
            </a:pPr>
            <a:r>
              <a:rPr lang="en-CA" sz="1800" u="sng" kern="1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Surveying Hate Crimes Ottawa (arcgis.com)</a:t>
            </a:r>
            <a:endParaRPr lang="en-CA" sz="1800" kern="1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AD05C7-7665-F904-63FD-8F3951A7EC40}"/>
              </a:ext>
            </a:extLst>
          </p:cNvPr>
          <p:cNvPicPr>
            <a:picLocks noChangeAspect="1"/>
          </p:cNvPicPr>
          <p:nvPr/>
        </p:nvPicPr>
        <p:blipFill>
          <a:blip r:embed="rId3"/>
          <a:stretch>
            <a:fillRect/>
          </a:stretch>
        </p:blipFill>
        <p:spPr>
          <a:xfrm>
            <a:off x="1828801" y="1218594"/>
            <a:ext cx="8117840" cy="4583256"/>
          </a:xfrm>
          <a:prstGeom prst="rect">
            <a:avLst/>
          </a:prstGeom>
        </p:spPr>
      </p:pic>
    </p:spTree>
    <p:extLst>
      <p:ext uri="{BB962C8B-B14F-4D97-AF65-F5344CB8AC3E}">
        <p14:creationId xmlns:p14="http://schemas.microsoft.com/office/powerpoint/2010/main" val="16997910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B503-A173-0B4B-FA5D-A6576F988C6F}"/>
              </a:ext>
            </a:extLst>
          </p:cNvPr>
          <p:cNvSpPr>
            <a:spLocks noGrp="1"/>
          </p:cNvSpPr>
          <p:nvPr>
            <p:ph type="title"/>
          </p:nvPr>
        </p:nvSpPr>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t>Final Dashboard</a:t>
            </a:r>
            <a:endParaRPr lang="en-IN" dirty="0"/>
          </a:p>
        </p:txBody>
      </p:sp>
      <p:pic>
        <p:nvPicPr>
          <p:cNvPr id="5" name="Content Placeholder 4">
            <a:extLst>
              <a:ext uri="{FF2B5EF4-FFF2-40B4-BE49-F238E27FC236}">
                <a16:creationId xmlns:a16="http://schemas.microsoft.com/office/drawing/2014/main" id="{4DAC0F03-3D1B-C42C-CE38-4E2D085BE9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746" y="2738968"/>
            <a:ext cx="4452810" cy="3145364"/>
          </a:xfrm>
        </p:spPr>
      </p:pic>
      <p:pic>
        <p:nvPicPr>
          <p:cNvPr id="7" name="Picture 6">
            <a:extLst>
              <a:ext uri="{FF2B5EF4-FFF2-40B4-BE49-F238E27FC236}">
                <a16:creationId xmlns:a16="http://schemas.microsoft.com/office/drawing/2014/main" id="{C1BF0715-8869-4CFA-CAB4-C5540723D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054" y="2603500"/>
            <a:ext cx="5184079" cy="3280832"/>
          </a:xfrm>
          <a:prstGeom prst="rect">
            <a:avLst/>
          </a:prstGeom>
        </p:spPr>
      </p:pic>
    </p:spTree>
    <p:extLst>
      <p:ext uri="{BB962C8B-B14F-4D97-AF65-F5344CB8AC3E}">
        <p14:creationId xmlns:p14="http://schemas.microsoft.com/office/powerpoint/2010/main" val="357404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233-3BB3-26CB-EC14-BCE1B67315A3}"/>
              </a:ext>
            </a:extLst>
          </p:cNvPr>
          <p:cNvSpPr>
            <a:spLocks noGrp="1"/>
          </p:cNvSpPr>
          <p:nvPr>
            <p:ph type="ctrTitle"/>
          </p:nvPr>
        </p:nvSpPr>
        <p:spPr>
          <a:xfrm>
            <a:off x="5533419" y="2984748"/>
            <a:ext cx="5632548" cy="1353047"/>
          </a:xfrm>
          <a:solidFill>
            <a:srgbClr val="7030A0"/>
          </a:solidFill>
        </p:spPr>
        <p:txBody>
          <a:bodyPr/>
          <a:lstStyle/>
          <a:p>
            <a:r>
              <a:rPr lang="en-IN" dirty="0"/>
              <a:t>Communication</a:t>
            </a:r>
          </a:p>
        </p:txBody>
      </p:sp>
      <p:pic>
        <p:nvPicPr>
          <p:cNvPr id="5" name="Picture 4">
            <a:extLst>
              <a:ext uri="{FF2B5EF4-FFF2-40B4-BE49-F238E27FC236}">
                <a16:creationId xmlns:a16="http://schemas.microsoft.com/office/drawing/2014/main" id="{5E338CC8-F4FC-B7DD-6232-DCFA1C2F5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28" y="1757082"/>
            <a:ext cx="4357362" cy="38083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41675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C8A3-CB00-CAA2-D308-4B619B116ED6}"/>
              </a:ext>
            </a:extLst>
          </p:cNvPr>
          <p:cNvSpPr>
            <a:spLocks noGrp="1"/>
          </p:cNvSpPr>
          <p:nvPr>
            <p:ph type="title"/>
          </p:nvPr>
        </p:nvSpPr>
        <p:spPr/>
        <p:txBody>
          <a:bodyPr/>
          <a:lstStyle/>
          <a:p>
            <a:pPr algn="ctr"/>
            <a:r>
              <a:rPr lang="en-IN" dirty="0"/>
              <a:t>Table of Content</a:t>
            </a:r>
          </a:p>
        </p:txBody>
      </p:sp>
      <p:sp>
        <p:nvSpPr>
          <p:cNvPr id="7" name="Oval 6">
            <a:extLst>
              <a:ext uri="{FF2B5EF4-FFF2-40B4-BE49-F238E27FC236}">
                <a16:creationId xmlns:a16="http://schemas.microsoft.com/office/drawing/2014/main" id="{4D357514-911A-E7FC-C6D6-7A9C4102931A}"/>
              </a:ext>
            </a:extLst>
          </p:cNvPr>
          <p:cNvSpPr/>
          <p:nvPr/>
        </p:nvSpPr>
        <p:spPr>
          <a:xfrm>
            <a:off x="1706186" y="2765110"/>
            <a:ext cx="1199967" cy="1085864"/>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72D6A56-7ACB-174A-0DD4-D8A15E798997}"/>
              </a:ext>
            </a:extLst>
          </p:cNvPr>
          <p:cNvSpPr txBox="1"/>
          <p:nvPr/>
        </p:nvSpPr>
        <p:spPr>
          <a:xfrm>
            <a:off x="1426774" y="3969897"/>
            <a:ext cx="1643957" cy="307777"/>
          </a:xfrm>
          <a:prstGeom prst="rect">
            <a:avLst/>
          </a:prstGeom>
          <a:noFill/>
        </p:spPr>
        <p:txBody>
          <a:bodyPr wrap="square" rtlCol="0">
            <a:spAutoFit/>
          </a:bodyPr>
          <a:lstStyle/>
          <a:p>
            <a:r>
              <a:rPr lang="en-IN" sz="1400" dirty="0"/>
              <a:t>Project Summary</a:t>
            </a:r>
          </a:p>
        </p:txBody>
      </p:sp>
      <p:sp>
        <p:nvSpPr>
          <p:cNvPr id="18" name="Oval 17">
            <a:extLst>
              <a:ext uri="{FF2B5EF4-FFF2-40B4-BE49-F238E27FC236}">
                <a16:creationId xmlns:a16="http://schemas.microsoft.com/office/drawing/2014/main" id="{20BC8BF1-5CE2-ED27-1BB9-880F3919CA95}"/>
              </a:ext>
            </a:extLst>
          </p:cNvPr>
          <p:cNvSpPr/>
          <p:nvPr/>
        </p:nvSpPr>
        <p:spPr>
          <a:xfrm>
            <a:off x="6802303" y="2798997"/>
            <a:ext cx="1199966" cy="109984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70F0A04-2841-F7EC-36FA-DA534E9099E8}"/>
              </a:ext>
            </a:extLst>
          </p:cNvPr>
          <p:cNvSpPr txBox="1"/>
          <p:nvPr/>
        </p:nvSpPr>
        <p:spPr>
          <a:xfrm>
            <a:off x="5795630" y="5910267"/>
            <a:ext cx="1306286" cy="307777"/>
          </a:xfrm>
          <a:prstGeom prst="rect">
            <a:avLst/>
          </a:prstGeom>
          <a:noFill/>
        </p:spPr>
        <p:txBody>
          <a:bodyPr wrap="square" rtlCol="0">
            <a:spAutoFit/>
          </a:bodyPr>
          <a:lstStyle/>
          <a:p>
            <a:r>
              <a:rPr lang="en-IN" sz="1400" dirty="0"/>
              <a:t>Project Cost</a:t>
            </a:r>
          </a:p>
        </p:txBody>
      </p:sp>
      <p:sp>
        <p:nvSpPr>
          <p:cNvPr id="20" name="Oval 19">
            <a:extLst>
              <a:ext uri="{FF2B5EF4-FFF2-40B4-BE49-F238E27FC236}">
                <a16:creationId xmlns:a16="http://schemas.microsoft.com/office/drawing/2014/main" id="{299F0AE1-279F-6455-4EC4-70BC44B320A0}"/>
              </a:ext>
            </a:extLst>
          </p:cNvPr>
          <p:cNvSpPr/>
          <p:nvPr/>
        </p:nvSpPr>
        <p:spPr>
          <a:xfrm>
            <a:off x="3150222" y="4764786"/>
            <a:ext cx="1184484" cy="109519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C6C37730-1CF0-55F5-F484-A9872E1ED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445" y="4997758"/>
            <a:ext cx="774038" cy="629250"/>
          </a:xfrm>
          <a:prstGeom prst="rect">
            <a:avLst/>
          </a:prstGeom>
        </p:spPr>
      </p:pic>
      <p:sp>
        <p:nvSpPr>
          <p:cNvPr id="23" name="TextBox 22">
            <a:extLst>
              <a:ext uri="{FF2B5EF4-FFF2-40B4-BE49-F238E27FC236}">
                <a16:creationId xmlns:a16="http://schemas.microsoft.com/office/drawing/2014/main" id="{E9F2B4E2-66F5-511C-4C22-0DA007F8070D}"/>
              </a:ext>
            </a:extLst>
          </p:cNvPr>
          <p:cNvSpPr txBox="1"/>
          <p:nvPr/>
        </p:nvSpPr>
        <p:spPr>
          <a:xfrm>
            <a:off x="2968660" y="5885951"/>
            <a:ext cx="1604682" cy="307777"/>
          </a:xfrm>
          <a:prstGeom prst="rect">
            <a:avLst/>
          </a:prstGeom>
          <a:noFill/>
        </p:spPr>
        <p:txBody>
          <a:bodyPr wrap="square" rtlCol="0">
            <a:spAutoFit/>
          </a:bodyPr>
          <a:lstStyle/>
          <a:p>
            <a:r>
              <a:rPr lang="en-IN" sz="1400" dirty="0"/>
              <a:t>Communication</a:t>
            </a:r>
          </a:p>
        </p:txBody>
      </p:sp>
      <p:sp>
        <p:nvSpPr>
          <p:cNvPr id="24" name="Oval 23">
            <a:extLst>
              <a:ext uri="{FF2B5EF4-FFF2-40B4-BE49-F238E27FC236}">
                <a16:creationId xmlns:a16="http://schemas.microsoft.com/office/drawing/2014/main" id="{8DC41C0E-F7B0-E370-31C8-AA792AC15BF2}"/>
              </a:ext>
            </a:extLst>
          </p:cNvPr>
          <p:cNvSpPr/>
          <p:nvPr/>
        </p:nvSpPr>
        <p:spPr>
          <a:xfrm>
            <a:off x="9214039" y="2828277"/>
            <a:ext cx="1155989" cy="1095194"/>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DFE94A8C-4D5D-2FE9-A703-F240E4B06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556" y="3027270"/>
            <a:ext cx="664301" cy="672855"/>
          </a:xfrm>
          <a:prstGeom prst="rect">
            <a:avLst/>
          </a:prstGeom>
        </p:spPr>
      </p:pic>
      <p:sp>
        <p:nvSpPr>
          <p:cNvPr id="27" name="TextBox 26">
            <a:extLst>
              <a:ext uri="{FF2B5EF4-FFF2-40B4-BE49-F238E27FC236}">
                <a16:creationId xmlns:a16="http://schemas.microsoft.com/office/drawing/2014/main" id="{305547D6-7087-1303-D69F-E8068D965A5A}"/>
              </a:ext>
            </a:extLst>
          </p:cNvPr>
          <p:cNvSpPr txBox="1"/>
          <p:nvPr/>
        </p:nvSpPr>
        <p:spPr>
          <a:xfrm>
            <a:off x="8437110" y="5884332"/>
            <a:ext cx="3083378" cy="307777"/>
          </a:xfrm>
          <a:prstGeom prst="rect">
            <a:avLst/>
          </a:prstGeom>
          <a:noFill/>
        </p:spPr>
        <p:txBody>
          <a:bodyPr wrap="square" rtlCol="0">
            <a:spAutoFit/>
          </a:bodyPr>
          <a:lstStyle/>
          <a:p>
            <a:r>
              <a:rPr lang="en-IN" sz="1400" dirty="0"/>
              <a:t>Conclusion </a:t>
            </a:r>
          </a:p>
        </p:txBody>
      </p:sp>
      <p:sp>
        <p:nvSpPr>
          <p:cNvPr id="28" name="Oval 27">
            <a:extLst>
              <a:ext uri="{FF2B5EF4-FFF2-40B4-BE49-F238E27FC236}">
                <a16:creationId xmlns:a16="http://schemas.microsoft.com/office/drawing/2014/main" id="{5F4F270F-39CC-F1F1-21E6-D29D0ABABCC7}"/>
              </a:ext>
            </a:extLst>
          </p:cNvPr>
          <p:cNvSpPr/>
          <p:nvPr/>
        </p:nvSpPr>
        <p:spPr>
          <a:xfrm>
            <a:off x="5795630" y="4740435"/>
            <a:ext cx="1155989" cy="111954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D54BDF29-6BBC-FCE4-170A-C455E666E174}"/>
              </a:ext>
            </a:extLst>
          </p:cNvPr>
          <p:cNvSpPr/>
          <p:nvPr/>
        </p:nvSpPr>
        <p:spPr>
          <a:xfrm>
            <a:off x="4296709" y="2773950"/>
            <a:ext cx="1199967" cy="1124893"/>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B54C52C7-95FB-1683-7C0C-90E3ED7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34" y="5022838"/>
            <a:ext cx="849591" cy="532119"/>
          </a:xfrm>
          <a:prstGeom prst="rect">
            <a:avLst/>
          </a:prstGeom>
        </p:spPr>
      </p:pic>
      <p:sp>
        <p:nvSpPr>
          <p:cNvPr id="35" name="TextBox 34">
            <a:extLst>
              <a:ext uri="{FF2B5EF4-FFF2-40B4-BE49-F238E27FC236}">
                <a16:creationId xmlns:a16="http://schemas.microsoft.com/office/drawing/2014/main" id="{D2ED058B-3758-4A30-523B-E23F526BDD8A}"/>
              </a:ext>
            </a:extLst>
          </p:cNvPr>
          <p:cNvSpPr txBox="1"/>
          <p:nvPr/>
        </p:nvSpPr>
        <p:spPr>
          <a:xfrm>
            <a:off x="6987737" y="3969055"/>
            <a:ext cx="1212981" cy="307777"/>
          </a:xfrm>
          <a:prstGeom prst="rect">
            <a:avLst/>
          </a:prstGeom>
          <a:noFill/>
        </p:spPr>
        <p:txBody>
          <a:bodyPr wrap="square" rtlCol="0">
            <a:spAutoFit/>
          </a:bodyPr>
          <a:lstStyle/>
          <a:p>
            <a:r>
              <a:rPr lang="en-IN" sz="1400" dirty="0"/>
              <a:t>Timeline</a:t>
            </a:r>
          </a:p>
        </p:txBody>
      </p:sp>
      <p:pic>
        <p:nvPicPr>
          <p:cNvPr id="4" name="Graphic 3" descr="Cheers">
            <a:extLst>
              <a:ext uri="{FF2B5EF4-FFF2-40B4-BE49-F238E27FC236}">
                <a16:creationId xmlns:a16="http://schemas.microsoft.com/office/drawing/2014/main" id="{E8BD3BD5-D78D-B4EB-3C11-B996C441F2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492" y="2911909"/>
            <a:ext cx="914400" cy="914400"/>
          </a:xfrm>
          <a:prstGeom prst="rect">
            <a:avLst/>
          </a:prstGeom>
        </p:spPr>
      </p:pic>
      <p:sp>
        <p:nvSpPr>
          <p:cNvPr id="5" name="TextBox 4">
            <a:extLst>
              <a:ext uri="{FF2B5EF4-FFF2-40B4-BE49-F238E27FC236}">
                <a16:creationId xmlns:a16="http://schemas.microsoft.com/office/drawing/2014/main" id="{6251B72C-ED39-1A2C-C447-804739139876}"/>
              </a:ext>
            </a:extLst>
          </p:cNvPr>
          <p:cNvSpPr txBox="1"/>
          <p:nvPr/>
        </p:nvSpPr>
        <p:spPr>
          <a:xfrm>
            <a:off x="4262838" y="3969055"/>
            <a:ext cx="1532792" cy="307777"/>
          </a:xfrm>
          <a:prstGeom prst="rect">
            <a:avLst/>
          </a:prstGeom>
          <a:noFill/>
        </p:spPr>
        <p:txBody>
          <a:bodyPr wrap="none" rtlCol="0">
            <a:spAutoFit/>
          </a:bodyPr>
          <a:lstStyle/>
          <a:p>
            <a:r>
              <a:rPr lang="en-IN" sz="1400" dirty="0"/>
              <a:t>Team Members</a:t>
            </a:r>
          </a:p>
        </p:txBody>
      </p:sp>
      <p:pic>
        <p:nvPicPr>
          <p:cNvPr id="9" name="Graphic 8" descr="Daily calendar">
            <a:extLst>
              <a:ext uri="{FF2B5EF4-FFF2-40B4-BE49-F238E27FC236}">
                <a16:creationId xmlns:a16="http://schemas.microsoft.com/office/drawing/2014/main" id="{D03AE3D9-F86A-4DE4-5926-EE4AAE1ABC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5086" y="2888876"/>
            <a:ext cx="914400" cy="914400"/>
          </a:xfrm>
          <a:prstGeom prst="rect">
            <a:avLst/>
          </a:prstGeom>
        </p:spPr>
      </p:pic>
      <p:sp>
        <p:nvSpPr>
          <p:cNvPr id="11" name="TextBox 10">
            <a:extLst>
              <a:ext uri="{FF2B5EF4-FFF2-40B4-BE49-F238E27FC236}">
                <a16:creationId xmlns:a16="http://schemas.microsoft.com/office/drawing/2014/main" id="{E9D9B249-919D-0C14-E0B7-A4013E98A4A1}"/>
              </a:ext>
            </a:extLst>
          </p:cNvPr>
          <p:cNvSpPr txBox="1"/>
          <p:nvPr/>
        </p:nvSpPr>
        <p:spPr>
          <a:xfrm>
            <a:off x="8818149" y="3968575"/>
            <a:ext cx="2196435" cy="307777"/>
          </a:xfrm>
          <a:prstGeom prst="rect">
            <a:avLst/>
          </a:prstGeom>
          <a:noFill/>
        </p:spPr>
        <p:txBody>
          <a:bodyPr wrap="none" rtlCol="0">
            <a:spAutoFit/>
          </a:bodyPr>
          <a:lstStyle/>
          <a:p>
            <a:r>
              <a:rPr lang="en-IN" sz="1400" dirty="0"/>
              <a:t>Analysis &amp; Visualization </a:t>
            </a:r>
          </a:p>
        </p:txBody>
      </p:sp>
      <p:sp>
        <p:nvSpPr>
          <p:cNvPr id="13" name="Oval 12">
            <a:extLst>
              <a:ext uri="{FF2B5EF4-FFF2-40B4-BE49-F238E27FC236}">
                <a16:creationId xmlns:a16="http://schemas.microsoft.com/office/drawing/2014/main" id="{199DC44C-69FD-D5D9-3689-8E6D6F915A50}"/>
              </a:ext>
            </a:extLst>
          </p:cNvPr>
          <p:cNvSpPr/>
          <p:nvPr/>
        </p:nvSpPr>
        <p:spPr>
          <a:xfrm>
            <a:off x="8374168" y="4738974"/>
            <a:ext cx="1199966" cy="109984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Playbook">
            <a:extLst>
              <a:ext uri="{FF2B5EF4-FFF2-40B4-BE49-F238E27FC236}">
                <a16:creationId xmlns:a16="http://schemas.microsoft.com/office/drawing/2014/main" id="{3E4C36CE-0C81-BC62-4BFE-D30BB44E36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6951" y="4831697"/>
            <a:ext cx="914400" cy="914400"/>
          </a:xfrm>
          <a:prstGeom prst="rect">
            <a:avLst/>
          </a:prstGeom>
        </p:spPr>
      </p:pic>
      <p:pic>
        <p:nvPicPr>
          <p:cNvPr id="6" name="Content Placeholder 5" descr="Meeting with solid fill">
            <a:extLst>
              <a:ext uri="{FF2B5EF4-FFF2-40B4-BE49-F238E27FC236}">
                <a16:creationId xmlns:a16="http://schemas.microsoft.com/office/drawing/2014/main" id="{AC0D4E38-4DE1-80FC-13C6-17241CFCF3DD}"/>
              </a:ext>
            </a:extLst>
          </p:cNvPr>
          <p:cNvPicPr>
            <a:picLocks noGrp="1" noChangeAspect="1"/>
          </p:cNvPicPr>
          <p:nvPr>
            <p:ph idx="1"/>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47948" y="2888876"/>
            <a:ext cx="916442" cy="858416"/>
          </a:xfrm>
        </p:spPr>
      </p:pic>
    </p:spTree>
    <p:extLst>
      <p:ext uri="{BB962C8B-B14F-4D97-AF65-F5344CB8AC3E}">
        <p14:creationId xmlns:p14="http://schemas.microsoft.com/office/powerpoint/2010/main" val="28220384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8" grpId="0" animBg="1"/>
      <p:bldP spid="19" grpId="0"/>
      <p:bldP spid="20" grpId="0" animBg="1"/>
      <p:bldP spid="23" grpId="0"/>
      <p:bldP spid="24" grpId="0" animBg="1"/>
      <p:bldP spid="27" grpId="0"/>
      <p:bldP spid="28" grpId="0" animBg="1"/>
      <p:bldP spid="32" grpId="0" animBg="1"/>
      <p:bldP spid="35" grpId="0"/>
      <p:bldP spid="5" grpId="0"/>
      <p:bldP spid="11"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A91FB-E571-E5FD-B57C-47EA4ECC6E30}"/>
              </a:ext>
            </a:extLst>
          </p:cNvPr>
          <p:cNvPicPr>
            <a:picLocks noChangeAspect="1"/>
          </p:cNvPicPr>
          <p:nvPr/>
        </p:nvPicPr>
        <p:blipFill>
          <a:blip r:embed="rId2"/>
          <a:stretch>
            <a:fillRect/>
          </a:stretch>
        </p:blipFill>
        <p:spPr>
          <a:xfrm>
            <a:off x="710548" y="737900"/>
            <a:ext cx="5272629" cy="5176763"/>
          </a:xfrm>
          <a:prstGeom prst="rect">
            <a:avLst/>
          </a:prstGeom>
        </p:spPr>
      </p:pic>
      <p:pic>
        <p:nvPicPr>
          <p:cNvPr id="10" name="Picture 9">
            <a:extLst>
              <a:ext uri="{FF2B5EF4-FFF2-40B4-BE49-F238E27FC236}">
                <a16:creationId xmlns:a16="http://schemas.microsoft.com/office/drawing/2014/main" id="{8DF0F6D0-D601-75C5-480C-D6EC5B6E70DB}"/>
              </a:ext>
            </a:extLst>
          </p:cNvPr>
          <p:cNvPicPr>
            <a:picLocks noChangeAspect="1"/>
          </p:cNvPicPr>
          <p:nvPr/>
        </p:nvPicPr>
        <p:blipFill>
          <a:blip r:embed="rId3"/>
          <a:stretch>
            <a:fillRect/>
          </a:stretch>
        </p:blipFill>
        <p:spPr>
          <a:xfrm>
            <a:off x="6208826" y="821801"/>
            <a:ext cx="5122790" cy="5069711"/>
          </a:xfrm>
          <a:prstGeom prst="rect">
            <a:avLst/>
          </a:prstGeom>
        </p:spPr>
      </p:pic>
      <p:pic>
        <p:nvPicPr>
          <p:cNvPr id="14" name="Picture 13">
            <a:extLst>
              <a:ext uri="{FF2B5EF4-FFF2-40B4-BE49-F238E27FC236}">
                <a16:creationId xmlns:a16="http://schemas.microsoft.com/office/drawing/2014/main" id="{38A5165E-0FA1-20FE-8990-63EF75CCAED6}"/>
              </a:ext>
            </a:extLst>
          </p:cNvPr>
          <p:cNvPicPr>
            <a:picLocks noChangeAspect="1"/>
          </p:cNvPicPr>
          <p:nvPr/>
        </p:nvPicPr>
        <p:blipFill>
          <a:blip r:embed="rId4"/>
          <a:stretch>
            <a:fillRect/>
          </a:stretch>
        </p:blipFill>
        <p:spPr>
          <a:xfrm>
            <a:off x="6208825" y="761051"/>
            <a:ext cx="5071941" cy="49482"/>
          </a:xfrm>
          <a:prstGeom prst="rect">
            <a:avLst/>
          </a:prstGeom>
        </p:spPr>
      </p:pic>
    </p:spTree>
    <p:extLst>
      <p:ext uri="{BB962C8B-B14F-4D97-AF65-F5344CB8AC3E}">
        <p14:creationId xmlns:p14="http://schemas.microsoft.com/office/powerpoint/2010/main" val="41098902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233-3BB3-26CB-EC14-BCE1B67315A3}"/>
              </a:ext>
            </a:extLst>
          </p:cNvPr>
          <p:cNvSpPr>
            <a:spLocks noGrp="1"/>
          </p:cNvSpPr>
          <p:nvPr>
            <p:ph type="ctrTitle"/>
          </p:nvPr>
        </p:nvSpPr>
        <p:spPr>
          <a:xfrm>
            <a:off x="5533419" y="2984748"/>
            <a:ext cx="5632548" cy="1353047"/>
          </a:xfrm>
          <a:solidFill>
            <a:srgbClr val="7030A0"/>
          </a:solidFill>
        </p:spPr>
        <p:txBody>
          <a:bodyPr/>
          <a:lstStyle/>
          <a:p>
            <a:r>
              <a:rPr lang="en-IN" dirty="0"/>
              <a:t>Project Cost</a:t>
            </a:r>
          </a:p>
        </p:txBody>
      </p:sp>
      <p:pic>
        <p:nvPicPr>
          <p:cNvPr id="3" name="Picture 2">
            <a:extLst>
              <a:ext uri="{FF2B5EF4-FFF2-40B4-BE49-F238E27FC236}">
                <a16:creationId xmlns:a16="http://schemas.microsoft.com/office/drawing/2014/main" id="{F179ABE4-B674-310E-4898-3E5FC566A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814" y="1891553"/>
            <a:ext cx="3638906" cy="3239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8192391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CCDEE-21DB-D9AA-2C60-65F6B61EAC34}"/>
              </a:ext>
            </a:extLst>
          </p:cNvPr>
          <p:cNvPicPr>
            <a:picLocks noChangeAspect="1"/>
          </p:cNvPicPr>
          <p:nvPr/>
        </p:nvPicPr>
        <p:blipFill>
          <a:blip r:embed="rId2"/>
          <a:stretch>
            <a:fillRect/>
          </a:stretch>
        </p:blipFill>
        <p:spPr>
          <a:xfrm>
            <a:off x="521406" y="1263908"/>
            <a:ext cx="4960667" cy="2338213"/>
          </a:xfrm>
          <a:prstGeom prst="rect">
            <a:avLst/>
          </a:prstGeom>
          <a:ln>
            <a:solidFill>
              <a:schemeClr val="tx1"/>
            </a:solidFill>
          </a:ln>
        </p:spPr>
      </p:pic>
      <p:pic>
        <p:nvPicPr>
          <p:cNvPr id="6" name="Picture 5">
            <a:extLst>
              <a:ext uri="{FF2B5EF4-FFF2-40B4-BE49-F238E27FC236}">
                <a16:creationId xmlns:a16="http://schemas.microsoft.com/office/drawing/2014/main" id="{8802DFA3-67CC-BC59-1E47-5BC99739FCA2}"/>
              </a:ext>
            </a:extLst>
          </p:cNvPr>
          <p:cNvPicPr>
            <a:picLocks noChangeAspect="1"/>
          </p:cNvPicPr>
          <p:nvPr/>
        </p:nvPicPr>
        <p:blipFill rotWithShape="1">
          <a:blip r:embed="rId3"/>
          <a:srcRect l="3530" t="4432"/>
          <a:stretch/>
        </p:blipFill>
        <p:spPr>
          <a:xfrm>
            <a:off x="734119" y="3970767"/>
            <a:ext cx="3160561" cy="1698513"/>
          </a:xfrm>
          <a:prstGeom prst="rect">
            <a:avLst/>
          </a:prstGeom>
          <a:ln>
            <a:solidFill>
              <a:schemeClr val="tx1"/>
            </a:solidFill>
          </a:ln>
        </p:spPr>
      </p:pic>
      <p:pic>
        <p:nvPicPr>
          <p:cNvPr id="4" name="Picture 3" descr="A graph of expenses and expenses&#10;&#10;Description automatically generated with medium confidence">
            <a:extLst>
              <a:ext uri="{FF2B5EF4-FFF2-40B4-BE49-F238E27FC236}">
                <a16:creationId xmlns:a16="http://schemas.microsoft.com/office/drawing/2014/main" id="{83D20C40-919D-155D-213A-BE5B3FF7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946" y="698796"/>
            <a:ext cx="3857788" cy="2419555"/>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C9A3973-415C-E4A4-BFC0-0327B1D72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5158" y="3808056"/>
            <a:ext cx="3414682" cy="2023934"/>
          </a:xfrm>
          <a:prstGeom prst="rect">
            <a:avLst/>
          </a:prstGeom>
        </p:spPr>
      </p:pic>
      <p:pic>
        <p:nvPicPr>
          <p:cNvPr id="9" name="Picture 8" descr="A graph showing a number of numbers and a number of money&#10;&#10;Description automatically generated with medium confidence">
            <a:extLst>
              <a:ext uri="{FF2B5EF4-FFF2-40B4-BE49-F238E27FC236}">
                <a16:creationId xmlns:a16="http://schemas.microsoft.com/office/drawing/2014/main" id="{786699A7-5F68-0FDC-66DD-D0946BAFA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7092" y="3553777"/>
            <a:ext cx="2774976" cy="2999423"/>
          </a:xfrm>
          <a:prstGeom prst="rect">
            <a:avLst/>
          </a:prstGeom>
        </p:spPr>
      </p:pic>
      <p:pic>
        <p:nvPicPr>
          <p:cNvPr id="13" name="Picture 12">
            <a:extLst>
              <a:ext uri="{FF2B5EF4-FFF2-40B4-BE49-F238E27FC236}">
                <a16:creationId xmlns:a16="http://schemas.microsoft.com/office/drawing/2014/main" id="{1C080576-0FFA-D207-F4BB-EC44FD3CE5C1}"/>
              </a:ext>
            </a:extLst>
          </p:cNvPr>
          <p:cNvPicPr>
            <a:picLocks noChangeAspect="1"/>
          </p:cNvPicPr>
          <p:nvPr/>
        </p:nvPicPr>
        <p:blipFill>
          <a:blip r:embed="rId7"/>
          <a:stretch>
            <a:fillRect/>
          </a:stretch>
        </p:blipFill>
        <p:spPr>
          <a:xfrm>
            <a:off x="9936479" y="1529967"/>
            <a:ext cx="1714649" cy="1806097"/>
          </a:xfrm>
          <a:prstGeom prst="rect">
            <a:avLst/>
          </a:prstGeom>
        </p:spPr>
      </p:pic>
      <p:sp>
        <p:nvSpPr>
          <p:cNvPr id="14" name="TextBox 13">
            <a:extLst>
              <a:ext uri="{FF2B5EF4-FFF2-40B4-BE49-F238E27FC236}">
                <a16:creationId xmlns:a16="http://schemas.microsoft.com/office/drawing/2014/main" id="{3BDAA40F-FA0E-087F-30F5-1D763CF4B8F2}"/>
              </a:ext>
            </a:extLst>
          </p:cNvPr>
          <p:cNvSpPr txBox="1"/>
          <p:nvPr/>
        </p:nvSpPr>
        <p:spPr>
          <a:xfrm>
            <a:off x="463176" y="299902"/>
            <a:ext cx="4105836" cy="817245"/>
          </a:xfrm>
          <a:prstGeom prst="round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IN" sz="2400" dirty="0">
                <a:latin typeface="+mj-lt"/>
              </a:rPr>
              <a:t>Project cost Visuals</a:t>
            </a:r>
          </a:p>
          <a:p>
            <a:endParaRPr lang="en-IN" dirty="0">
              <a:latin typeface="+mj-lt"/>
            </a:endParaRPr>
          </a:p>
        </p:txBody>
      </p:sp>
    </p:spTree>
    <p:extLst>
      <p:ext uri="{BB962C8B-B14F-4D97-AF65-F5344CB8AC3E}">
        <p14:creationId xmlns:p14="http://schemas.microsoft.com/office/powerpoint/2010/main" val="296209785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8F8C-04B2-F780-0609-8F8FF3E6C250}"/>
              </a:ext>
            </a:extLst>
          </p:cNvPr>
          <p:cNvSpPr>
            <a:spLocks noGrp="1"/>
          </p:cNvSpPr>
          <p:nvPr>
            <p:ph type="title"/>
          </p:nvPr>
        </p:nvSpPr>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0263B6DC-A87D-08FD-DE91-678F3BADDE9D}"/>
              </a:ext>
            </a:extLst>
          </p:cNvPr>
          <p:cNvSpPr>
            <a:spLocks noGrp="1"/>
          </p:cNvSpPr>
          <p:nvPr>
            <p:ph idx="1"/>
          </p:nvPr>
        </p:nvSpPr>
        <p:spPr>
          <a:xfrm>
            <a:off x="690465" y="2594168"/>
            <a:ext cx="10963469" cy="3983913"/>
          </a:xfrm>
        </p:spPr>
        <p:txBody>
          <a:bodyPr>
            <a:normAutofit fontScale="92500" lnSpcReduction="10000"/>
          </a:bodyPr>
          <a:lstStyle/>
          <a:p>
            <a:pPr marL="0" indent="0">
              <a:buNone/>
            </a:pPr>
            <a:r>
              <a:rPr lang="en-US" dirty="0"/>
              <a:t>The Hate Crime Analysis Project provided critical insights into the nature and prevalence of hate crimes in Canada. The analysis conducted through the project's dashboard and visualizations from python has revealed a concerning trend indicating a higher percentage of hate crimes being associated with race or ethnicity. This revelation serves as a stark reminder of the persistent societal challenges regarding racial and ethnic biases, reflecting a distressing reality within Canada's social fabric. The dashboard insights underscore the disproportionate impact of hate crimes targeting individuals or communities based on their race or ethnicity. The higher prevalence of such incidents signals deep-rooted prejudices and discriminatory attitudes prevalent in society. These insights shed light on the vulnerabilities faced by specific racial or ethnic groups, emphasizing the urgent need for interventions to address these disparities and promote inclusivity.</a:t>
            </a:r>
          </a:p>
          <a:p>
            <a:pPr marL="0" indent="0">
              <a:buNone/>
            </a:pPr>
            <a:r>
              <a:rPr lang="en-US" dirty="0"/>
              <a:t>Ultimately, these insights underscore the gravity of the situation and emphasize the urgency to implement evidence-based strategies, fostering a society where racial and ethnic diversity is respected, celebrated, and protected against the scourge of hate crimes. The project's outcomes and evidence-based recommendations will be instrumental in informing policy decisions and interventions to mitigate hate crimes effectively.</a:t>
            </a:r>
          </a:p>
          <a:p>
            <a:pPr marL="0" indent="0">
              <a:buNone/>
            </a:pPr>
            <a:endParaRPr lang="en-IN" dirty="0"/>
          </a:p>
        </p:txBody>
      </p:sp>
    </p:spTree>
    <p:extLst>
      <p:ext uri="{BB962C8B-B14F-4D97-AF65-F5344CB8AC3E}">
        <p14:creationId xmlns:p14="http://schemas.microsoft.com/office/powerpoint/2010/main" val="507107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1E58-A9FB-D99F-2DD2-4B948ECC25F3}"/>
              </a:ext>
            </a:extLst>
          </p:cNvPr>
          <p:cNvSpPr>
            <a:spLocks noGrp="1"/>
          </p:cNvSpPr>
          <p:nvPr>
            <p:ph type="title"/>
          </p:nvPr>
        </p:nvSpPr>
        <p:spPr/>
        <p:txBody>
          <a:bodyPr/>
          <a:lstStyle/>
          <a:p>
            <a:r>
              <a:rPr lang="en-US" dirty="0"/>
              <a:t>Additional Research</a:t>
            </a:r>
            <a:endParaRPr lang="en-IN" dirty="0"/>
          </a:p>
        </p:txBody>
      </p:sp>
      <p:sp>
        <p:nvSpPr>
          <p:cNvPr id="3" name="Content Placeholder 2">
            <a:extLst>
              <a:ext uri="{FF2B5EF4-FFF2-40B4-BE49-F238E27FC236}">
                <a16:creationId xmlns:a16="http://schemas.microsoft.com/office/drawing/2014/main" id="{1CF44E1B-2123-D5AC-9B2C-6E14C583CF61}"/>
              </a:ext>
            </a:extLst>
          </p:cNvPr>
          <p:cNvSpPr>
            <a:spLocks noGrp="1"/>
          </p:cNvSpPr>
          <p:nvPr>
            <p:ph idx="1"/>
          </p:nvPr>
        </p:nvSpPr>
        <p:spPr/>
        <p:txBody>
          <a:bodyPr/>
          <a:lstStyle/>
          <a:p>
            <a:r>
              <a:rPr lang="en-IN" dirty="0">
                <a:hlinkClick r:id="rId2"/>
              </a:rPr>
              <a:t>https://www150.statcan.gc.ca/t1/tbl1/en/tv.action?pid=3510019101&amp;cubeTimeFrame.startYear=2014&amp;cubeTimeFrame.endYear=2022&amp;referencePeriods=20140101%2C20220101</a:t>
            </a:r>
            <a:endParaRPr lang="en-IN" dirty="0"/>
          </a:p>
          <a:p>
            <a:r>
              <a:rPr lang="en-IN" dirty="0">
                <a:hlinkClick r:id="rId3"/>
              </a:rPr>
              <a:t>https://www.ctvnews.ca/canada/police-reported-hate-crimes-rise-again-as-pandemic-worsens-discrimination-statcan-1.6325705</a:t>
            </a:r>
            <a:endParaRPr lang="en-IN" dirty="0"/>
          </a:p>
          <a:p>
            <a:r>
              <a:rPr lang="en-IN" dirty="0">
                <a:hlinkClick r:id="rId4"/>
              </a:rPr>
              <a:t>https://www.cbc.ca/news/canada/nova-scotia/police-dispute-shooting-victim-s-hate-crime-claim-1.1025752</a:t>
            </a:r>
            <a:endParaRPr lang="en-IN" dirty="0"/>
          </a:p>
          <a:p>
            <a:r>
              <a:rPr lang="en-IN" dirty="0">
                <a:hlinkClick r:id="rId5"/>
              </a:rPr>
              <a:t>https://www.cbc.ca/news/canada/hate-crime-reports-jump-by-42-in-canada-1.1051249</a:t>
            </a:r>
            <a:endParaRPr lang="en-IN" dirty="0"/>
          </a:p>
        </p:txBody>
      </p:sp>
    </p:spTree>
    <p:extLst>
      <p:ext uri="{BB962C8B-B14F-4D97-AF65-F5344CB8AC3E}">
        <p14:creationId xmlns:p14="http://schemas.microsoft.com/office/powerpoint/2010/main" val="2316402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572FE-8A64-3394-A3D0-8670D613F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383" y="1685483"/>
            <a:ext cx="7203233" cy="3111915"/>
          </a:xfrm>
          <a:prstGeom prst="rect">
            <a:avLst/>
          </a:prstGeom>
        </p:spPr>
      </p:pic>
    </p:spTree>
    <p:extLst>
      <p:ext uri="{BB962C8B-B14F-4D97-AF65-F5344CB8AC3E}">
        <p14:creationId xmlns:p14="http://schemas.microsoft.com/office/powerpoint/2010/main" val="14457135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F025-AC64-6E80-7707-FAC3627CCCCC}"/>
              </a:ext>
            </a:extLst>
          </p:cNvPr>
          <p:cNvSpPr>
            <a:spLocks noGrp="1"/>
          </p:cNvSpPr>
          <p:nvPr>
            <p:ph type="title"/>
          </p:nvPr>
        </p:nvSpPr>
        <p:spPr>
          <a:xfrm>
            <a:off x="887507" y="501426"/>
            <a:ext cx="3290046" cy="2062479"/>
          </a:xfrm>
        </p:spPr>
        <p:txBody>
          <a:bodyPr/>
          <a:lstStyle/>
          <a:p>
            <a:r>
              <a:rPr lang="en-IN" sz="2800" dirty="0"/>
              <a:t>Canadian Hate Crime Analysis: Summary</a:t>
            </a:r>
          </a:p>
        </p:txBody>
      </p:sp>
      <p:sp>
        <p:nvSpPr>
          <p:cNvPr id="4" name="Text Placeholder 3">
            <a:extLst>
              <a:ext uri="{FF2B5EF4-FFF2-40B4-BE49-F238E27FC236}">
                <a16:creationId xmlns:a16="http://schemas.microsoft.com/office/drawing/2014/main" id="{10AB3AC5-CD0E-36A5-3B39-5FCBDF4CAA66}"/>
              </a:ext>
            </a:extLst>
          </p:cNvPr>
          <p:cNvSpPr>
            <a:spLocks noGrp="1"/>
          </p:cNvSpPr>
          <p:nvPr>
            <p:ph type="body" sz="half" idx="2"/>
          </p:nvPr>
        </p:nvSpPr>
        <p:spPr>
          <a:xfrm>
            <a:off x="5531223" y="627530"/>
            <a:ext cx="4482353" cy="5692588"/>
          </a:xfrm>
          <a:prstGeom prst="roundRect">
            <a:avLst/>
          </a:prstGeom>
        </p:spPr>
        <p:style>
          <a:lnRef idx="2">
            <a:schemeClr val="dk1"/>
          </a:lnRef>
          <a:fillRef idx="1">
            <a:schemeClr val="lt1"/>
          </a:fillRef>
          <a:effectRef idx="0">
            <a:schemeClr val="dk1"/>
          </a:effectRef>
          <a:fontRef idx="minor">
            <a:schemeClr val="dk1"/>
          </a:fontRef>
        </p:style>
        <p:txBody>
          <a:bodyPr>
            <a:normAutofit/>
          </a:bodyPr>
          <a:lstStyle/>
          <a:p>
            <a:r>
              <a:rPr lang="en-IN" sz="1600" dirty="0">
                <a:solidFill>
                  <a:schemeClr val="accent2">
                    <a:lumMod val="75000"/>
                  </a:schemeClr>
                </a:solidFill>
                <a:latin typeface="Aptos" panose="020B0004020202020204" pitchFamily="34" charset="0"/>
              </a:rPr>
              <a:t>This project aims to look closely and </a:t>
            </a:r>
            <a:r>
              <a:rPr lang="en-US" sz="1600" dirty="0">
                <a:solidFill>
                  <a:schemeClr val="accent2">
                    <a:lumMod val="75000"/>
                  </a:schemeClr>
                </a:solidFill>
                <a:latin typeface="Aptos" panose="020B0004020202020204" pitchFamily="34" charset="0"/>
              </a:rPr>
              <a:t>examine the recent trends and patterns in hate crimes across Canada. By analyzing various data formats, this report unfolds and identifies the primary targets of these crimes, understanding the increase in incidents based on religion, race, ethnicity, and sexual orientation. Through this exploration, we seek to provide stakeholders with a clear, factual basis to develop informed strategies and policies. This analysis is crucial in facilitating a deeper understanding of the hate crime landscape in Canada and to empower stakeholders with actionable insights, enabling proactive interventions, policy recommendations, and community-driven initiatives.</a:t>
            </a:r>
            <a:endParaRPr lang="en-IN" sz="1600" dirty="0">
              <a:solidFill>
                <a:schemeClr val="accent2">
                  <a:lumMod val="75000"/>
                </a:schemeClr>
              </a:solidFill>
              <a:latin typeface="Aptos" panose="020B0004020202020204" pitchFamily="34" charset="0"/>
            </a:endParaRPr>
          </a:p>
        </p:txBody>
      </p:sp>
      <p:pic>
        <p:nvPicPr>
          <p:cNvPr id="5" name="Picture 4">
            <a:extLst>
              <a:ext uri="{FF2B5EF4-FFF2-40B4-BE49-F238E27FC236}">
                <a16:creationId xmlns:a16="http://schemas.microsoft.com/office/drawing/2014/main" id="{56D11E5C-6995-274C-BA00-16FFEF5B3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810" y="2868705"/>
            <a:ext cx="3061439" cy="3253731"/>
          </a:xfrm>
          <a:prstGeom prst="rect">
            <a:avLst/>
          </a:prstGeom>
        </p:spPr>
      </p:pic>
    </p:spTree>
    <p:extLst>
      <p:ext uri="{BB962C8B-B14F-4D97-AF65-F5344CB8AC3E}">
        <p14:creationId xmlns:p14="http://schemas.microsoft.com/office/powerpoint/2010/main" val="29739657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CC141-1811-FD97-7F6D-3BBC292D9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34" y="264951"/>
            <a:ext cx="6809597" cy="1843767"/>
          </a:xfrm>
          <a:prstGeom prst="rect">
            <a:avLst/>
          </a:prstGeom>
        </p:spPr>
      </p:pic>
      <p:pic>
        <p:nvPicPr>
          <p:cNvPr id="4" name="Content Placeholder 4">
            <a:extLst>
              <a:ext uri="{FF2B5EF4-FFF2-40B4-BE49-F238E27FC236}">
                <a16:creationId xmlns:a16="http://schemas.microsoft.com/office/drawing/2014/main" id="{467524C5-2244-381F-0AB9-033E07CD8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4" y="3060441"/>
            <a:ext cx="1661473" cy="158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0C47B20F-D0ED-6445-F711-23871464A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593" y="3097763"/>
            <a:ext cx="1661473" cy="1585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E24895F8-A26B-B2C4-AB1C-33EDE47AB0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883" y="2962652"/>
            <a:ext cx="1661475" cy="16888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in a graduation gown holding a bouquet of flowers&#10;&#10;Description automatically generated">
            <a:extLst>
              <a:ext uri="{FF2B5EF4-FFF2-40B4-BE49-F238E27FC236}">
                <a16:creationId xmlns:a16="http://schemas.microsoft.com/office/drawing/2014/main" id="{2F3726B9-9735-C035-BA2C-37FEBE7F8DF0}"/>
              </a:ext>
            </a:extLst>
          </p:cNvPr>
          <p:cNvPicPr>
            <a:picLocks noChangeAspect="1"/>
          </p:cNvPicPr>
          <p:nvPr/>
        </p:nvPicPr>
        <p:blipFill rotWithShape="1">
          <a:blip r:embed="rId6">
            <a:extLst>
              <a:ext uri="{28A0092B-C50C-407E-A947-70E740481C1C}">
                <a14:useLocalDpi xmlns:a14="http://schemas.microsoft.com/office/drawing/2010/main" val="0"/>
              </a:ext>
            </a:extLst>
          </a:blip>
          <a:srcRect l="17848" t="17713" r="18406" b="12800"/>
          <a:stretch/>
        </p:blipFill>
        <p:spPr>
          <a:xfrm>
            <a:off x="8890754" y="3060441"/>
            <a:ext cx="1765732" cy="16888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a:extLst>
              <a:ext uri="{FF2B5EF4-FFF2-40B4-BE49-F238E27FC236}">
                <a16:creationId xmlns:a16="http://schemas.microsoft.com/office/drawing/2014/main" id="{D9397184-038C-CBFC-F590-BA9867D49DF8}"/>
              </a:ext>
            </a:extLst>
          </p:cNvPr>
          <p:cNvCxnSpPr>
            <a:cxnSpLocks/>
          </p:cNvCxnSpPr>
          <p:nvPr/>
        </p:nvCxnSpPr>
        <p:spPr>
          <a:xfrm>
            <a:off x="3359020" y="3097763"/>
            <a:ext cx="0" cy="368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450F344F-B3DA-D5FA-18B6-D4C0F0BFB198}"/>
              </a:ext>
            </a:extLst>
          </p:cNvPr>
          <p:cNvCxnSpPr>
            <a:cxnSpLocks/>
          </p:cNvCxnSpPr>
          <p:nvPr/>
        </p:nvCxnSpPr>
        <p:spPr>
          <a:xfrm>
            <a:off x="5794310" y="3014153"/>
            <a:ext cx="0" cy="37692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663AC54-7D24-4E90-806B-E39124C2A387}"/>
              </a:ext>
            </a:extLst>
          </p:cNvPr>
          <p:cNvCxnSpPr>
            <a:cxnSpLocks/>
          </p:cNvCxnSpPr>
          <p:nvPr/>
        </p:nvCxnSpPr>
        <p:spPr>
          <a:xfrm>
            <a:off x="8238930" y="2911151"/>
            <a:ext cx="0" cy="387220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5">
            <a:extLst>
              <a:ext uri="{FF2B5EF4-FFF2-40B4-BE49-F238E27FC236}">
                <a16:creationId xmlns:a16="http://schemas.microsoft.com/office/drawing/2014/main" id="{294C49A1-52DF-83BF-9E67-06E291339344}"/>
              </a:ext>
            </a:extLst>
          </p:cNvPr>
          <p:cNvSpPr txBox="1"/>
          <p:nvPr/>
        </p:nvSpPr>
        <p:spPr>
          <a:xfrm>
            <a:off x="643536" y="5181800"/>
            <a:ext cx="2490268" cy="41620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839"/>
              </a:lnSpc>
            </a:pPr>
            <a:r>
              <a:rPr lang="en-IN" sz="1600" dirty="0">
                <a:ln w="0"/>
                <a:effectLst>
                  <a:outerShdw blurRad="38100" dist="19050" dir="2700000" algn="tl" rotWithShape="0">
                    <a:schemeClr val="dk1">
                      <a:alpha val="40000"/>
                    </a:schemeClr>
                  </a:outerShdw>
                </a:effectLst>
                <a:latin typeface="+mj-lt"/>
                <a:cs typeface="Times New Roman" panose="02020603050405020304" pitchFamily="18" charset="0"/>
              </a:rPr>
              <a:t>Aravind Pradeep </a:t>
            </a:r>
            <a:r>
              <a:rPr lang="en-IN" sz="1600" dirty="0" err="1">
                <a:ln w="0"/>
                <a:effectLst>
                  <a:outerShdw blurRad="38100" dist="19050" dir="2700000" algn="tl" rotWithShape="0">
                    <a:schemeClr val="dk1">
                      <a:alpha val="40000"/>
                    </a:schemeClr>
                  </a:outerShdw>
                </a:effectLst>
                <a:latin typeface="+mj-lt"/>
                <a:cs typeface="Times New Roman" panose="02020603050405020304" pitchFamily="18" charset="0"/>
              </a:rPr>
              <a:t>Kunnel</a:t>
            </a:r>
            <a:endParaRPr lang="en-US" sz="1600" dirty="0">
              <a:ln w="0"/>
              <a:effectLst>
                <a:outerShdw blurRad="38100" dist="19050" dir="2700000" algn="tl" rotWithShape="0">
                  <a:schemeClr val="dk1">
                    <a:alpha val="40000"/>
                  </a:schemeClr>
                </a:outerShdw>
              </a:effectLst>
              <a:latin typeface="+mj-lt"/>
            </a:endParaRPr>
          </a:p>
        </p:txBody>
      </p:sp>
      <p:sp>
        <p:nvSpPr>
          <p:cNvPr id="16" name="TextBox 15">
            <a:extLst>
              <a:ext uri="{FF2B5EF4-FFF2-40B4-BE49-F238E27FC236}">
                <a16:creationId xmlns:a16="http://schemas.microsoft.com/office/drawing/2014/main" id="{B4CE1672-2D6A-01FF-9FC8-1278851D4BCC}"/>
              </a:ext>
            </a:extLst>
          </p:cNvPr>
          <p:cNvSpPr txBox="1"/>
          <p:nvPr/>
        </p:nvSpPr>
        <p:spPr>
          <a:xfrm>
            <a:off x="1065358" y="5713530"/>
            <a:ext cx="1539550" cy="276999"/>
          </a:xfrm>
          <a:prstGeom prst="rect">
            <a:avLst/>
          </a:prstGeom>
          <a:noFill/>
        </p:spPr>
        <p:txBody>
          <a:bodyPr wrap="square" rtlCol="0">
            <a:spAutoFit/>
          </a:bodyPr>
          <a:lstStyle/>
          <a:p>
            <a:r>
              <a:rPr lang="en-IN" sz="1200" dirty="0"/>
              <a:t>Project Manager</a:t>
            </a:r>
          </a:p>
        </p:txBody>
      </p:sp>
      <p:sp>
        <p:nvSpPr>
          <p:cNvPr id="17" name="TextBox 16">
            <a:extLst>
              <a:ext uri="{FF2B5EF4-FFF2-40B4-BE49-F238E27FC236}">
                <a16:creationId xmlns:a16="http://schemas.microsoft.com/office/drawing/2014/main" id="{38B71618-02EF-C3A6-FEEF-CEDF0F74C1C0}"/>
              </a:ext>
            </a:extLst>
          </p:cNvPr>
          <p:cNvSpPr txBox="1"/>
          <p:nvPr/>
        </p:nvSpPr>
        <p:spPr>
          <a:xfrm>
            <a:off x="3685830" y="5344198"/>
            <a:ext cx="2071391" cy="369332"/>
          </a:xfrm>
          <a:prstGeom prst="rect">
            <a:avLst/>
          </a:prstGeom>
          <a:noFill/>
        </p:spPr>
        <p:txBody>
          <a:bodyPr wrap="square" rtlCol="0">
            <a:spAutoFit/>
          </a:bodyPr>
          <a:lstStyle/>
          <a:p>
            <a:r>
              <a:rPr lang="en-IN" dirty="0"/>
              <a:t>Omar Mukhtar</a:t>
            </a:r>
          </a:p>
        </p:txBody>
      </p:sp>
      <p:sp>
        <p:nvSpPr>
          <p:cNvPr id="18" name="TextBox 17">
            <a:extLst>
              <a:ext uri="{FF2B5EF4-FFF2-40B4-BE49-F238E27FC236}">
                <a16:creationId xmlns:a16="http://schemas.microsoft.com/office/drawing/2014/main" id="{F623B21F-C655-62DC-D222-03D60BAE6FCC}"/>
              </a:ext>
            </a:extLst>
          </p:cNvPr>
          <p:cNvSpPr txBox="1"/>
          <p:nvPr/>
        </p:nvSpPr>
        <p:spPr>
          <a:xfrm>
            <a:off x="4060296" y="5686544"/>
            <a:ext cx="1593283" cy="276999"/>
          </a:xfrm>
          <a:prstGeom prst="rect">
            <a:avLst/>
          </a:prstGeom>
          <a:noFill/>
        </p:spPr>
        <p:txBody>
          <a:bodyPr wrap="square" rtlCol="0">
            <a:spAutoFit/>
          </a:bodyPr>
          <a:lstStyle/>
          <a:p>
            <a:r>
              <a:rPr lang="en-IN" sz="1200" dirty="0"/>
              <a:t>Developer</a:t>
            </a:r>
          </a:p>
        </p:txBody>
      </p:sp>
      <p:sp>
        <p:nvSpPr>
          <p:cNvPr id="21" name="TextBox 20">
            <a:extLst>
              <a:ext uri="{FF2B5EF4-FFF2-40B4-BE49-F238E27FC236}">
                <a16:creationId xmlns:a16="http://schemas.microsoft.com/office/drawing/2014/main" id="{7067DC8E-6B9B-B96B-64EE-B282942EE31C}"/>
              </a:ext>
            </a:extLst>
          </p:cNvPr>
          <p:cNvSpPr txBox="1"/>
          <p:nvPr/>
        </p:nvSpPr>
        <p:spPr>
          <a:xfrm>
            <a:off x="6001592" y="5344198"/>
            <a:ext cx="1955877" cy="338554"/>
          </a:xfrm>
          <a:prstGeom prst="rect">
            <a:avLst/>
          </a:prstGeom>
          <a:noFill/>
        </p:spPr>
        <p:txBody>
          <a:bodyPr wrap="square" rtlCol="0">
            <a:spAutoFit/>
          </a:bodyPr>
          <a:lstStyle/>
          <a:p>
            <a:r>
              <a:rPr lang="en-IN" sz="1600" dirty="0" err="1"/>
              <a:t>Namood</a:t>
            </a:r>
            <a:r>
              <a:rPr lang="en-IN" sz="1600" dirty="0"/>
              <a:t>-E-</a:t>
            </a:r>
            <a:r>
              <a:rPr lang="en-IN" sz="1600" dirty="0" err="1"/>
              <a:t>Sehar</a:t>
            </a:r>
            <a:endParaRPr lang="en-IN" sz="1600" dirty="0"/>
          </a:p>
        </p:txBody>
      </p:sp>
      <p:sp>
        <p:nvSpPr>
          <p:cNvPr id="22" name="TextBox 21">
            <a:extLst>
              <a:ext uri="{FF2B5EF4-FFF2-40B4-BE49-F238E27FC236}">
                <a16:creationId xmlns:a16="http://schemas.microsoft.com/office/drawing/2014/main" id="{819A4DDF-94B9-8B8D-0BF4-5F567E741F1A}"/>
              </a:ext>
            </a:extLst>
          </p:cNvPr>
          <p:cNvSpPr txBox="1"/>
          <p:nvPr/>
        </p:nvSpPr>
        <p:spPr>
          <a:xfrm>
            <a:off x="6433924" y="5682752"/>
            <a:ext cx="1724152" cy="276999"/>
          </a:xfrm>
          <a:prstGeom prst="rect">
            <a:avLst/>
          </a:prstGeom>
          <a:noFill/>
        </p:spPr>
        <p:txBody>
          <a:bodyPr wrap="square" rtlCol="0">
            <a:spAutoFit/>
          </a:bodyPr>
          <a:lstStyle/>
          <a:p>
            <a:r>
              <a:rPr lang="en-IN" sz="1200" dirty="0"/>
              <a:t>Data Analyst</a:t>
            </a:r>
          </a:p>
        </p:txBody>
      </p:sp>
      <p:sp>
        <p:nvSpPr>
          <p:cNvPr id="23" name="TextBox 22">
            <a:extLst>
              <a:ext uri="{FF2B5EF4-FFF2-40B4-BE49-F238E27FC236}">
                <a16:creationId xmlns:a16="http://schemas.microsoft.com/office/drawing/2014/main" id="{29719AF3-9193-013C-E7D9-AA5DF68C65A3}"/>
              </a:ext>
            </a:extLst>
          </p:cNvPr>
          <p:cNvSpPr txBox="1"/>
          <p:nvPr/>
        </p:nvSpPr>
        <p:spPr>
          <a:xfrm>
            <a:off x="8870590" y="5328809"/>
            <a:ext cx="2077183" cy="369332"/>
          </a:xfrm>
          <a:prstGeom prst="rect">
            <a:avLst/>
          </a:prstGeom>
          <a:noFill/>
        </p:spPr>
        <p:txBody>
          <a:bodyPr wrap="square" rtlCol="0">
            <a:spAutoFit/>
          </a:bodyPr>
          <a:lstStyle/>
          <a:p>
            <a:r>
              <a:rPr lang="en-IN" dirty="0" err="1"/>
              <a:t>Annee</a:t>
            </a:r>
            <a:r>
              <a:rPr lang="en-IN" dirty="0"/>
              <a:t> </a:t>
            </a:r>
            <a:r>
              <a:rPr lang="en-IN" dirty="0" err="1"/>
              <a:t>Mahida</a:t>
            </a:r>
            <a:endParaRPr lang="en-IN" dirty="0"/>
          </a:p>
        </p:txBody>
      </p:sp>
      <p:sp>
        <p:nvSpPr>
          <p:cNvPr id="24" name="TextBox 23">
            <a:extLst>
              <a:ext uri="{FF2B5EF4-FFF2-40B4-BE49-F238E27FC236}">
                <a16:creationId xmlns:a16="http://schemas.microsoft.com/office/drawing/2014/main" id="{9634FEF2-8337-8D95-D634-5E780ADAE6C0}"/>
              </a:ext>
            </a:extLst>
          </p:cNvPr>
          <p:cNvSpPr txBox="1"/>
          <p:nvPr/>
        </p:nvSpPr>
        <p:spPr>
          <a:xfrm>
            <a:off x="9319531" y="5682752"/>
            <a:ext cx="2077182" cy="276999"/>
          </a:xfrm>
          <a:prstGeom prst="rect">
            <a:avLst/>
          </a:prstGeom>
          <a:noFill/>
        </p:spPr>
        <p:txBody>
          <a:bodyPr wrap="square" rtlCol="0">
            <a:spAutoFit/>
          </a:bodyPr>
          <a:lstStyle/>
          <a:p>
            <a:r>
              <a:rPr lang="en-IN" sz="1200" dirty="0"/>
              <a:t>Business Analyst</a:t>
            </a:r>
          </a:p>
        </p:txBody>
      </p:sp>
    </p:spTree>
    <p:extLst>
      <p:ext uri="{BB962C8B-B14F-4D97-AF65-F5344CB8AC3E}">
        <p14:creationId xmlns:p14="http://schemas.microsoft.com/office/powerpoint/2010/main" val="193328662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EAEB-1417-AEE1-B212-C43EDFB0FCBD}"/>
              </a:ext>
            </a:extLst>
          </p:cNvPr>
          <p:cNvSpPr>
            <a:spLocks noGrp="1"/>
          </p:cNvSpPr>
          <p:nvPr>
            <p:ph type="title"/>
          </p:nvPr>
        </p:nvSpPr>
        <p:spPr/>
        <p:txBody>
          <a:bodyPr/>
          <a:lstStyle/>
          <a:p>
            <a:pPr algn="ctr"/>
            <a:r>
              <a:rPr lang="en-IN" dirty="0"/>
              <a:t>Project TimeLine</a:t>
            </a:r>
          </a:p>
        </p:txBody>
      </p:sp>
      <p:graphicFrame>
        <p:nvGraphicFramePr>
          <p:cNvPr id="6" name="Diagram 5">
            <a:extLst>
              <a:ext uri="{FF2B5EF4-FFF2-40B4-BE49-F238E27FC236}">
                <a16:creationId xmlns:a16="http://schemas.microsoft.com/office/drawing/2014/main" id="{EF44DF1A-7F2E-73FC-15C1-1070B45E7A46}"/>
              </a:ext>
            </a:extLst>
          </p:cNvPr>
          <p:cNvGraphicFramePr/>
          <p:nvPr>
            <p:extLst>
              <p:ext uri="{D42A27DB-BD31-4B8C-83A1-F6EECF244321}">
                <p14:modId xmlns:p14="http://schemas.microsoft.com/office/powerpoint/2010/main" val="231568885"/>
              </p:ext>
            </p:extLst>
          </p:nvPr>
        </p:nvGraphicFramePr>
        <p:xfrm>
          <a:off x="810254" y="2416629"/>
          <a:ext cx="10085293" cy="4096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5DED9B0C-9DEC-417B-083D-3533D9F089E3}"/>
              </a:ext>
            </a:extLst>
          </p:cNvPr>
          <p:cNvSpPr txBox="1"/>
          <p:nvPr/>
        </p:nvSpPr>
        <p:spPr>
          <a:xfrm>
            <a:off x="7072604" y="3744503"/>
            <a:ext cx="1912776"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t>Review &amp;</a:t>
            </a:r>
          </a:p>
          <a:p>
            <a:r>
              <a:rPr lang="en-IN" sz="1400" dirty="0"/>
              <a:t>Revision</a:t>
            </a:r>
          </a:p>
          <a:p>
            <a:pPr marL="285750" indent="-285750">
              <a:buFont typeface="Arial" panose="020B0604020202020204" pitchFamily="34" charset="0"/>
              <a:buChar char="•"/>
            </a:pPr>
            <a:r>
              <a:rPr lang="en-IN" sz="1400" dirty="0"/>
              <a:t>Monitoring &amp;</a:t>
            </a:r>
          </a:p>
          <a:p>
            <a:r>
              <a:rPr lang="en-IN" sz="1400" dirty="0"/>
              <a:t>Evaluation</a:t>
            </a:r>
          </a:p>
        </p:txBody>
      </p:sp>
      <p:sp>
        <p:nvSpPr>
          <p:cNvPr id="9" name="TextBox 8">
            <a:extLst>
              <a:ext uri="{FF2B5EF4-FFF2-40B4-BE49-F238E27FC236}">
                <a16:creationId xmlns:a16="http://schemas.microsoft.com/office/drawing/2014/main" id="{191525B7-6C59-CBBD-8D9B-D0F7A9EB7068}"/>
              </a:ext>
            </a:extLst>
          </p:cNvPr>
          <p:cNvSpPr txBox="1"/>
          <p:nvPr/>
        </p:nvSpPr>
        <p:spPr>
          <a:xfrm>
            <a:off x="9284623" y="5688037"/>
            <a:ext cx="1263487" cy="523220"/>
          </a:xfrm>
          <a:prstGeom prst="rect">
            <a:avLst/>
          </a:prstGeom>
          <a:noFill/>
        </p:spPr>
        <p:txBody>
          <a:bodyPr wrap="none" rtlCol="0">
            <a:spAutoFit/>
          </a:bodyPr>
          <a:lstStyle/>
          <a:p>
            <a:r>
              <a:rPr lang="en-IN" sz="1400" dirty="0"/>
              <a:t>Final Report</a:t>
            </a:r>
          </a:p>
          <a:p>
            <a:r>
              <a:rPr lang="en-IN" sz="1400" dirty="0"/>
              <a:t>Presentation</a:t>
            </a:r>
          </a:p>
        </p:txBody>
      </p:sp>
    </p:spTree>
    <p:extLst>
      <p:ext uri="{BB962C8B-B14F-4D97-AF65-F5344CB8AC3E}">
        <p14:creationId xmlns:p14="http://schemas.microsoft.com/office/powerpoint/2010/main" val="39466474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D049-F412-270E-D28A-3C1058C3807A}"/>
              </a:ext>
            </a:extLst>
          </p:cNvPr>
          <p:cNvSpPr>
            <a:spLocks noGrp="1"/>
          </p:cNvSpPr>
          <p:nvPr>
            <p:ph type="ctrTitle"/>
          </p:nvPr>
        </p:nvSpPr>
        <p:spPr>
          <a:xfrm>
            <a:off x="5831632" y="2174032"/>
            <a:ext cx="5343299" cy="1878015"/>
          </a:xfrm>
          <a:prstGeom prst="roundRect">
            <a:avLst/>
          </a:prstGeom>
          <a:solidFill>
            <a:schemeClr val="accent6">
              <a:lumMod val="50000"/>
            </a:schemeClr>
          </a:solidFill>
        </p:spPr>
        <p:txBody>
          <a:bodyPr/>
          <a:lstStyle/>
          <a:p>
            <a:pPr algn="ctr"/>
            <a:r>
              <a:rPr lang="en-IN" dirty="0"/>
              <a:t>Requirement</a:t>
            </a:r>
            <a:br>
              <a:rPr lang="en-IN" dirty="0"/>
            </a:br>
            <a:r>
              <a:rPr lang="en-IN" dirty="0"/>
              <a:t>Phase</a:t>
            </a:r>
          </a:p>
        </p:txBody>
      </p:sp>
      <p:pic>
        <p:nvPicPr>
          <p:cNvPr id="5" name="Picture 4">
            <a:extLst>
              <a:ext uri="{FF2B5EF4-FFF2-40B4-BE49-F238E27FC236}">
                <a16:creationId xmlns:a16="http://schemas.microsoft.com/office/drawing/2014/main" id="{96F6B3E3-70A8-0B68-1C2A-88FF0D20B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955" y="1640541"/>
            <a:ext cx="3638906" cy="3239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852798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906A-C3F6-2A1B-5311-1ECADBFA0A99}"/>
              </a:ext>
            </a:extLst>
          </p:cNvPr>
          <p:cNvSpPr>
            <a:spLocks noGrp="1"/>
          </p:cNvSpPr>
          <p:nvPr>
            <p:ph type="title"/>
          </p:nvPr>
        </p:nvSpPr>
        <p:spPr>
          <a:xfrm>
            <a:off x="1154954" y="833121"/>
            <a:ext cx="2793158" cy="1066800"/>
          </a:xfrm>
        </p:spPr>
        <p:txBody>
          <a:bodyPr/>
          <a:lstStyle/>
          <a:p>
            <a:r>
              <a:rPr lang="en-IN" sz="2800" dirty="0"/>
              <a:t>Requirement Phase </a:t>
            </a:r>
          </a:p>
        </p:txBody>
      </p:sp>
      <p:pic>
        <p:nvPicPr>
          <p:cNvPr id="5" name="Content Placeholder 4">
            <a:extLst>
              <a:ext uri="{FF2B5EF4-FFF2-40B4-BE49-F238E27FC236}">
                <a16:creationId xmlns:a16="http://schemas.microsoft.com/office/drawing/2014/main" id="{E7B51545-7160-76EC-94D8-6C246EE257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9907" y="268345"/>
            <a:ext cx="6311152" cy="4119879"/>
          </a:xfrm>
          <a:prstGeom prst="rect">
            <a:avLst/>
          </a:prstGeom>
        </p:spPr>
      </p:pic>
      <p:sp>
        <p:nvSpPr>
          <p:cNvPr id="4" name="Text Placeholder 3">
            <a:extLst>
              <a:ext uri="{FF2B5EF4-FFF2-40B4-BE49-F238E27FC236}">
                <a16:creationId xmlns:a16="http://schemas.microsoft.com/office/drawing/2014/main" id="{2F898D80-436E-A7D9-22BB-622F7885AC0C}"/>
              </a:ext>
            </a:extLst>
          </p:cNvPr>
          <p:cNvSpPr>
            <a:spLocks noGrp="1"/>
          </p:cNvSpPr>
          <p:nvPr>
            <p:ph type="body" sz="half" idx="2"/>
          </p:nvPr>
        </p:nvSpPr>
        <p:spPr>
          <a:xfrm>
            <a:off x="654424" y="2003015"/>
            <a:ext cx="4043082" cy="4016785"/>
          </a:xfrm>
        </p:spPr>
        <p:txBody>
          <a:bodyPr>
            <a:normAutofit/>
          </a:bodyPr>
          <a:lstStyle/>
          <a:p>
            <a:r>
              <a:rPr lang="en-US" sz="1600" dirty="0">
                <a:solidFill>
                  <a:schemeClr val="accent1">
                    <a:lumMod val="20000"/>
                    <a:lumOff val="80000"/>
                  </a:schemeClr>
                </a:solidFill>
              </a:rPr>
              <a:t>The Requirement Phase is a critical initial stage where the project team defines and documents specific project requirements.</a:t>
            </a:r>
          </a:p>
          <a:p>
            <a:r>
              <a:rPr lang="en-US" sz="1600" dirty="0">
                <a:solidFill>
                  <a:schemeClr val="accent1">
                    <a:lumMod val="20000"/>
                    <a:lumOff val="80000"/>
                  </a:schemeClr>
                </a:solidFill>
              </a:rPr>
              <a:t>This phase is not just about identifying stakeholders and understanding their expectations, but also involves the crucial tasks of gathering and cleaning data.</a:t>
            </a:r>
          </a:p>
          <a:p>
            <a:r>
              <a:rPr lang="en-US" sz="1600" dirty="0">
                <a:solidFill>
                  <a:schemeClr val="accent1">
                    <a:lumMod val="20000"/>
                    <a:lumOff val="80000"/>
                  </a:schemeClr>
                </a:solidFill>
              </a:rPr>
              <a:t>Briefly, Effective data collection is integral to forming a comprehensive requirements document, which stands as the project's guiding roadmap.</a:t>
            </a:r>
            <a:endParaRPr lang="en-IN" sz="1600" dirty="0">
              <a:solidFill>
                <a:schemeClr val="accent1">
                  <a:lumMod val="20000"/>
                  <a:lumOff val="80000"/>
                </a:schemeClr>
              </a:solidFill>
            </a:endParaRPr>
          </a:p>
        </p:txBody>
      </p:sp>
      <p:pic>
        <p:nvPicPr>
          <p:cNvPr id="6" name="Picture 6">
            <a:extLst>
              <a:ext uri="{FF2B5EF4-FFF2-40B4-BE49-F238E27FC236}">
                <a16:creationId xmlns:a16="http://schemas.microsoft.com/office/drawing/2014/main" id="{D534C149-2B14-E038-4D21-E24CD3C5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659" y="3011735"/>
            <a:ext cx="4769762" cy="384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5137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0022-684C-140D-92CB-18646C0DC9C2}"/>
              </a:ext>
            </a:extLst>
          </p:cNvPr>
          <p:cNvSpPr>
            <a:spLocks noGrp="1"/>
          </p:cNvSpPr>
          <p:nvPr>
            <p:ph type="title"/>
          </p:nvPr>
        </p:nvSpPr>
        <p:spPr>
          <a:xfrm>
            <a:off x="1154954" y="830942"/>
            <a:ext cx="8825659" cy="706964"/>
          </a:xfrm>
        </p:spPr>
        <p:txBody>
          <a:bodyPr/>
          <a:lstStyle/>
          <a:p>
            <a:r>
              <a:rPr lang="en-IN" dirty="0"/>
              <a:t>Snapshots of Datasets Collected For Analysis</a:t>
            </a:r>
          </a:p>
        </p:txBody>
      </p:sp>
      <p:sp>
        <p:nvSpPr>
          <p:cNvPr id="3" name="Text Placeholder 2">
            <a:extLst>
              <a:ext uri="{FF2B5EF4-FFF2-40B4-BE49-F238E27FC236}">
                <a16:creationId xmlns:a16="http://schemas.microsoft.com/office/drawing/2014/main" id="{D6A7A566-995C-575A-5267-300F02D2640D}"/>
              </a:ext>
            </a:extLst>
          </p:cNvPr>
          <p:cNvSpPr>
            <a:spLocks noGrp="1"/>
          </p:cNvSpPr>
          <p:nvPr>
            <p:ph type="body" idx="1"/>
          </p:nvPr>
        </p:nvSpPr>
        <p:spPr>
          <a:xfrm>
            <a:off x="553270" y="4094480"/>
            <a:ext cx="2181660" cy="1252529"/>
          </a:xfrm>
          <a:prstGeom prst="roundRect">
            <a:avLst/>
          </a:prstGeom>
        </p:spPr>
        <p:style>
          <a:lnRef idx="2">
            <a:schemeClr val="dk1"/>
          </a:lnRef>
          <a:fillRef idx="1">
            <a:schemeClr val="lt1"/>
          </a:fillRef>
          <a:effectRef idx="0">
            <a:schemeClr val="dk1"/>
          </a:effectRef>
          <a:fontRef idx="minor">
            <a:schemeClr val="dk1"/>
          </a:fontRef>
        </p:style>
        <p:txBody>
          <a:bodyPr/>
          <a:lstStyle/>
          <a:p>
            <a:r>
              <a:rPr lang="en-IN" sz="1800" dirty="0">
                <a:solidFill>
                  <a:schemeClr val="accent1">
                    <a:lumMod val="75000"/>
                  </a:schemeClr>
                </a:solidFill>
              </a:rPr>
              <a:t>Police Reported Hate Crimes By Type of Motivation</a:t>
            </a:r>
          </a:p>
        </p:txBody>
      </p:sp>
      <p:pic>
        <p:nvPicPr>
          <p:cNvPr id="12" name="Picture Placeholder 11">
            <a:extLst>
              <a:ext uri="{FF2B5EF4-FFF2-40B4-BE49-F238E27FC236}">
                <a16:creationId xmlns:a16="http://schemas.microsoft.com/office/drawing/2014/main" id="{6588F2F8-08CF-4E4C-8F2A-6F9C04AB9EEF}"/>
              </a:ext>
            </a:extLst>
          </p:cNvPr>
          <p:cNvPicPr>
            <a:picLocks noGrp="1" noChangeAspect="1"/>
          </p:cNvPicPr>
          <p:nvPr>
            <p:ph type="pic" idx="15"/>
          </p:nvPr>
        </p:nvPicPr>
        <p:blipFill>
          <a:blip r:embed="rId2"/>
          <a:srcRect l="9151" r="9151"/>
          <a:stretch>
            <a:fillRect/>
          </a:stretch>
        </p:blipFill>
        <p:spPr>
          <a:xfrm>
            <a:off x="584464" y="2399130"/>
            <a:ext cx="2338574" cy="1377198"/>
          </a:xfrm>
          <a:prstGeom prst="rect">
            <a:avLst/>
          </a:prstGeom>
        </p:spPr>
      </p:pic>
      <p:sp>
        <p:nvSpPr>
          <p:cNvPr id="5" name="Text Placeholder 4">
            <a:extLst>
              <a:ext uri="{FF2B5EF4-FFF2-40B4-BE49-F238E27FC236}">
                <a16:creationId xmlns:a16="http://schemas.microsoft.com/office/drawing/2014/main" id="{C3788C4B-6B37-939A-75C2-6BB2DFF73EE3}"/>
              </a:ext>
            </a:extLst>
          </p:cNvPr>
          <p:cNvSpPr>
            <a:spLocks noGrp="1"/>
          </p:cNvSpPr>
          <p:nvPr>
            <p:ph type="body" sz="half" idx="18"/>
          </p:nvPr>
        </p:nvSpPr>
        <p:spPr>
          <a:xfrm>
            <a:off x="635671" y="5494117"/>
            <a:ext cx="1969701" cy="167181"/>
          </a:xfrm>
        </p:spPr>
        <p:txBody>
          <a:bodyPr>
            <a:noAutofit/>
          </a:bodyPr>
          <a:lstStyle/>
          <a:p>
            <a:r>
              <a:rPr lang="en-IN" sz="800" dirty="0"/>
              <a:t>:  </a:t>
            </a:r>
            <a:r>
              <a:rPr lang="en-US" sz="800" dirty="0">
                <a:solidFill>
                  <a:schemeClr val="tx1">
                    <a:lumMod val="95000"/>
                  </a:schemeClr>
                </a:solidFill>
                <a:hlinkClick r:id="rId3">
                  <a:extLst>
                    <a:ext uri="{A12FA001-AC4F-418D-AE19-62706E023703}">
                      <ahyp:hlinkClr xmlns:ahyp="http://schemas.microsoft.com/office/drawing/2018/hyperlinkcolor" val="tx"/>
                    </a:ext>
                  </a:extLst>
                </a:hlinkClick>
              </a:rPr>
              <a:t>Police-reported hate crime, by type of motivation, Canada (selected police services) (statcan.gc.ca)</a:t>
            </a:r>
            <a:endParaRPr lang="en-CA" sz="800" dirty="0">
              <a:solidFill>
                <a:schemeClr val="tx1">
                  <a:lumMod val="95000"/>
                </a:schemeClr>
              </a:solidFill>
            </a:endParaRPr>
          </a:p>
        </p:txBody>
      </p:sp>
      <p:sp>
        <p:nvSpPr>
          <p:cNvPr id="6" name="Text Placeholder 5">
            <a:extLst>
              <a:ext uri="{FF2B5EF4-FFF2-40B4-BE49-F238E27FC236}">
                <a16:creationId xmlns:a16="http://schemas.microsoft.com/office/drawing/2014/main" id="{0522A67C-6D25-2C2D-668D-40D836647F12}"/>
              </a:ext>
            </a:extLst>
          </p:cNvPr>
          <p:cNvSpPr>
            <a:spLocks noGrp="1"/>
          </p:cNvSpPr>
          <p:nvPr>
            <p:ph type="body" sz="quarter" idx="3"/>
          </p:nvPr>
        </p:nvSpPr>
        <p:spPr>
          <a:xfrm>
            <a:off x="3400134" y="4069100"/>
            <a:ext cx="2013310" cy="1252529"/>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z="1800" dirty="0">
                <a:solidFill>
                  <a:schemeClr val="accent1">
                    <a:lumMod val="75000"/>
                  </a:schemeClr>
                </a:solidFill>
              </a:rPr>
              <a:t>Police Reported Hate By Most Serious Violation</a:t>
            </a:r>
          </a:p>
        </p:txBody>
      </p:sp>
      <p:pic>
        <p:nvPicPr>
          <p:cNvPr id="13" name="Picture Placeholder 12">
            <a:extLst>
              <a:ext uri="{FF2B5EF4-FFF2-40B4-BE49-F238E27FC236}">
                <a16:creationId xmlns:a16="http://schemas.microsoft.com/office/drawing/2014/main" id="{4240A737-0333-1FDD-65E2-90836C7123F1}"/>
              </a:ext>
            </a:extLst>
          </p:cNvPr>
          <p:cNvPicPr>
            <a:picLocks noGrp="1" noChangeAspect="1"/>
          </p:cNvPicPr>
          <p:nvPr>
            <p:ph type="pic" idx="21"/>
          </p:nvPr>
        </p:nvPicPr>
        <p:blipFill>
          <a:blip r:embed="rId4"/>
          <a:srcRect l="2753" r="2753"/>
          <a:stretch>
            <a:fillRect/>
          </a:stretch>
        </p:blipFill>
        <p:spPr>
          <a:xfrm>
            <a:off x="3496694" y="2399130"/>
            <a:ext cx="1967784" cy="1203774"/>
          </a:xfrm>
          <a:prstGeom prst="rect">
            <a:avLst/>
          </a:prstGeom>
        </p:spPr>
      </p:pic>
      <p:sp>
        <p:nvSpPr>
          <p:cNvPr id="8" name="Text Placeholder 7">
            <a:extLst>
              <a:ext uri="{FF2B5EF4-FFF2-40B4-BE49-F238E27FC236}">
                <a16:creationId xmlns:a16="http://schemas.microsoft.com/office/drawing/2014/main" id="{4BBF3BA9-0697-D268-D988-0200A0FE0575}"/>
              </a:ext>
            </a:extLst>
          </p:cNvPr>
          <p:cNvSpPr>
            <a:spLocks noGrp="1"/>
          </p:cNvSpPr>
          <p:nvPr>
            <p:ph type="body" sz="half" idx="19"/>
          </p:nvPr>
        </p:nvSpPr>
        <p:spPr>
          <a:xfrm>
            <a:off x="3510978" y="5415117"/>
            <a:ext cx="1865715" cy="158000"/>
          </a:xfrm>
        </p:spPr>
        <p:txBody>
          <a:bodyPr>
            <a:noAutofit/>
          </a:bodyPr>
          <a:lstStyle/>
          <a:p>
            <a:r>
              <a:rPr lang="en-US" sz="800" dirty="0">
                <a:solidFill>
                  <a:schemeClr val="tx1">
                    <a:lumMod val="95000"/>
                  </a:schemeClr>
                </a:solidFill>
                <a:hlinkClick r:id="rId5">
                  <a:extLst>
                    <a:ext uri="{A12FA001-AC4F-418D-AE19-62706E023703}">
                      <ahyp:hlinkClr xmlns:ahyp="http://schemas.microsoft.com/office/drawing/2018/hyperlinkcolor" val="tx"/>
                    </a:ext>
                  </a:extLst>
                </a:hlinkClick>
              </a:rPr>
              <a:t>Police-reported hate crime, by most serious violation, Canada (selected police services) (statcan.gc.ca)</a:t>
            </a:r>
            <a:endParaRPr lang="en-CA" sz="800" dirty="0">
              <a:solidFill>
                <a:schemeClr val="tx1">
                  <a:lumMod val="95000"/>
                </a:schemeClr>
              </a:solidFill>
            </a:endParaRPr>
          </a:p>
        </p:txBody>
      </p:sp>
      <p:sp>
        <p:nvSpPr>
          <p:cNvPr id="9" name="Text Placeholder 8">
            <a:extLst>
              <a:ext uri="{FF2B5EF4-FFF2-40B4-BE49-F238E27FC236}">
                <a16:creationId xmlns:a16="http://schemas.microsoft.com/office/drawing/2014/main" id="{9FB75681-F0E6-C7C4-6668-BE0809444CB3}"/>
              </a:ext>
            </a:extLst>
          </p:cNvPr>
          <p:cNvSpPr>
            <a:spLocks noGrp="1"/>
          </p:cNvSpPr>
          <p:nvPr>
            <p:ph type="body" sz="quarter" idx="13"/>
          </p:nvPr>
        </p:nvSpPr>
        <p:spPr>
          <a:xfrm>
            <a:off x="6134908" y="4094480"/>
            <a:ext cx="2085624" cy="1081477"/>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z="1800" dirty="0">
                <a:solidFill>
                  <a:schemeClr val="accent1">
                    <a:lumMod val="75000"/>
                  </a:schemeClr>
                </a:solidFill>
              </a:rPr>
              <a:t>Police Reported Hate Crimes Statistics</a:t>
            </a:r>
          </a:p>
        </p:txBody>
      </p:sp>
      <p:pic>
        <p:nvPicPr>
          <p:cNvPr id="15" name="Picture Placeholder 14">
            <a:extLst>
              <a:ext uri="{FF2B5EF4-FFF2-40B4-BE49-F238E27FC236}">
                <a16:creationId xmlns:a16="http://schemas.microsoft.com/office/drawing/2014/main" id="{00CDA7EF-BB69-A8A9-8091-84CB82638DFB}"/>
              </a:ext>
            </a:extLst>
          </p:cNvPr>
          <p:cNvPicPr>
            <a:picLocks noGrp="1" noChangeAspect="1"/>
          </p:cNvPicPr>
          <p:nvPr>
            <p:ph type="pic" idx="22"/>
          </p:nvPr>
        </p:nvPicPr>
        <p:blipFill>
          <a:blip r:embed="rId6"/>
          <a:srcRect l="9161" r="9161"/>
          <a:stretch>
            <a:fillRect/>
          </a:stretch>
        </p:blipFill>
        <p:spPr>
          <a:xfrm>
            <a:off x="6096000" y="2399130"/>
            <a:ext cx="2124531" cy="1377198"/>
          </a:xfrm>
          <a:prstGeom prst="rect">
            <a:avLst/>
          </a:prstGeom>
        </p:spPr>
      </p:pic>
      <p:sp>
        <p:nvSpPr>
          <p:cNvPr id="11" name="Text Placeholder 10">
            <a:extLst>
              <a:ext uri="{FF2B5EF4-FFF2-40B4-BE49-F238E27FC236}">
                <a16:creationId xmlns:a16="http://schemas.microsoft.com/office/drawing/2014/main" id="{B186E8D4-D284-47C7-62A8-B6AB3DF30A8A}"/>
              </a:ext>
            </a:extLst>
          </p:cNvPr>
          <p:cNvSpPr>
            <a:spLocks noGrp="1"/>
          </p:cNvSpPr>
          <p:nvPr>
            <p:ph type="body" sz="half" idx="20"/>
          </p:nvPr>
        </p:nvSpPr>
        <p:spPr>
          <a:xfrm>
            <a:off x="6134908" y="5394401"/>
            <a:ext cx="2085623" cy="292448"/>
          </a:xfrm>
        </p:spPr>
        <p:txBody>
          <a:bodyPr>
            <a:noAutofit/>
          </a:bodyPr>
          <a:lstStyle/>
          <a:p>
            <a:r>
              <a:rPr lang="en-CA" sz="800" dirty="0"/>
              <a:t>https://www150.statcan.gc.ca/t1/tbl1/en/tv.action?pid=3510017701</a:t>
            </a:r>
          </a:p>
        </p:txBody>
      </p:sp>
      <p:pic>
        <p:nvPicPr>
          <p:cNvPr id="4" name="Picture 3">
            <a:extLst>
              <a:ext uri="{FF2B5EF4-FFF2-40B4-BE49-F238E27FC236}">
                <a16:creationId xmlns:a16="http://schemas.microsoft.com/office/drawing/2014/main" id="{57C6CA9F-70BC-496D-D85C-0CEA2F508C1E}"/>
              </a:ext>
            </a:extLst>
          </p:cNvPr>
          <p:cNvPicPr>
            <a:picLocks noChangeAspect="1"/>
          </p:cNvPicPr>
          <p:nvPr/>
        </p:nvPicPr>
        <p:blipFill>
          <a:blip r:embed="rId7"/>
          <a:stretch>
            <a:fillRect/>
          </a:stretch>
        </p:blipFill>
        <p:spPr>
          <a:xfrm>
            <a:off x="8637440" y="2380060"/>
            <a:ext cx="2975829" cy="1545302"/>
          </a:xfrm>
          <a:prstGeom prst="rect">
            <a:avLst/>
          </a:prstGeom>
        </p:spPr>
      </p:pic>
      <p:sp>
        <p:nvSpPr>
          <p:cNvPr id="7" name="Text Placeholder 8">
            <a:extLst>
              <a:ext uri="{FF2B5EF4-FFF2-40B4-BE49-F238E27FC236}">
                <a16:creationId xmlns:a16="http://schemas.microsoft.com/office/drawing/2014/main" id="{3EE5625B-160E-9187-35CA-D9AD270C3C25}"/>
              </a:ext>
            </a:extLst>
          </p:cNvPr>
          <p:cNvSpPr txBox="1">
            <a:spLocks/>
          </p:cNvSpPr>
          <p:nvPr/>
        </p:nvSpPr>
        <p:spPr>
          <a:xfrm>
            <a:off x="8937801" y="4094480"/>
            <a:ext cx="2085624" cy="1081477"/>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dk1"/>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dk1"/>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dk1"/>
                </a:solidFill>
                <a:latin typeface="+mn-lt"/>
                <a:ea typeface="+mn-ea"/>
                <a:cs typeface="+mn-cs"/>
              </a:defRPr>
            </a:lvl9pPr>
          </a:lstStyle>
          <a:p>
            <a:r>
              <a:rPr lang="en-US" sz="1800" dirty="0">
                <a:solidFill>
                  <a:schemeClr val="accent1">
                    <a:lumMod val="75000"/>
                  </a:schemeClr>
                </a:solidFill>
              </a:rPr>
              <a:t>Hate and Bias Motivated Crimes Ottawa</a:t>
            </a:r>
          </a:p>
        </p:txBody>
      </p:sp>
      <p:sp>
        <p:nvSpPr>
          <p:cNvPr id="14" name="TextBox 13">
            <a:extLst>
              <a:ext uri="{FF2B5EF4-FFF2-40B4-BE49-F238E27FC236}">
                <a16:creationId xmlns:a16="http://schemas.microsoft.com/office/drawing/2014/main" id="{0C74B228-FA87-8D0F-402D-755F09F9E179}"/>
              </a:ext>
            </a:extLst>
          </p:cNvPr>
          <p:cNvSpPr txBox="1"/>
          <p:nvPr/>
        </p:nvSpPr>
        <p:spPr>
          <a:xfrm>
            <a:off x="8885734" y="5248237"/>
            <a:ext cx="2478181" cy="461665"/>
          </a:xfrm>
          <a:prstGeom prst="rect">
            <a:avLst/>
          </a:prstGeom>
          <a:noFill/>
        </p:spPr>
        <p:txBody>
          <a:bodyPr wrap="square">
            <a:spAutoFit/>
          </a:bodyPr>
          <a:lstStyle/>
          <a:p>
            <a:r>
              <a:rPr lang="en-CA" sz="800" dirty="0"/>
              <a:t>https://georgiancollege.maps.arcgis.com/home/item.html?id=a8b6defa93cc43cea925876ba8ea7cda#data</a:t>
            </a:r>
          </a:p>
        </p:txBody>
      </p:sp>
    </p:spTree>
    <p:extLst>
      <p:ext uri="{BB962C8B-B14F-4D97-AF65-F5344CB8AC3E}">
        <p14:creationId xmlns:p14="http://schemas.microsoft.com/office/powerpoint/2010/main" val="316875061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7E72-C81E-C225-37FA-6C10147FD07F}"/>
              </a:ext>
            </a:extLst>
          </p:cNvPr>
          <p:cNvSpPr>
            <a:spLocks noGrp="1"/>
          </p:cNvSpPr>
          <p:nvPr>
            <p:ph type="ctrTitle"/>
          </p:nvPr>
        </p:nvSpPr>
        <p:spPr>
          <a:xfrm>
            <a:off x="6027574" y="2379305"/>
            <a:ext cx="4963887" cy="1763487"/>
          </a:xfrm>
          <a:solidFill>
            <a:schemeClr val="accent6">
              <a:lumMod val="50000"/>
            </a:schemeClr>
          </a:solidFill>
        </p:spPr>
        <p:txBody>
          <a:bodyPr/>
          <a:lstStyle/>
          <a:p>
            <a:pPr algn="ctr"/>
            <a:r>
              <a:rPr lang="en-IN" dirty="0"/>
              <a:t>Design Phase</a:t>
            </a:r>
          </a:p>
        </p:txBody>
      </p:sp>
      <p:pic>
        <p:nvPicPr>
          <p:cNvPr id="7" name="Picture 6">
            <a:extLst>
              <a:ext uri="{FF2B5EF4-FFF2-40B4-BE49-F238E27FC236}">
                <a16:creationId xmlns:a16="http://schemas.microsoft.com/office/drawing/2014/main" id="{2DD1999F-4629-FCDE-8301-F3C080B8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849" y="1810139"/>
            <a:ext cx="3564294" cy="3331028"/>
          </a:xfrm>
          <a:prstGeom prst="rect">
            <a:avLst/>
          </a:prstGeom>
          <a:effectLst>
            <a:softEdge rad="63500"/>
          </a:effectLst>
        </p:spPr>
      </p:pic>
    </p:spTree>
    <p:extLst>
      <p:ext uri="{BB962C8B-B14F-4D97-AF65-F5344CB8AC3E}">
        <p14:creationId xmlns:p14="http://schemas.microsoft.com/office/powerpoint/2010/main" val="30878954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1085</TotalTime>
  <Words>927</Words>
  <Application>Microsoft Office PowerPoint</Application>
  <PresentationFormat>Widescreen</PresentationFormat>
  <Paragraphs>92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Arial</vt:lpstr>
      <vt:lpstr>Calibri</vt:lpstr>
      <vt:lpstr>Century Gothic</vt:lpstr>
      <vt:lpstr>Montserrat Light</vt:lpstr>
      <vt:lpstr>Times New Roman</vt:lpstr>
      <vt:lpstr>Wingdings 3</vt:lpstr>
      <vt:lpstr>Ion Boardroom</vt:lpstr>
      <vt:lpstr>Canadian Hate Crime</vt:lpstr>
      <vt:lpstr>Table of Content</vt:lpstr>
      <vt:lpstr>Canadian Hate Crime Analysis: Summary</vt:lpstr>
      <vt:lpstr>PowerPoint Presentation</vt:lpstr>
      <vt:lpstr>Project TimeLine</vt:lpstr>
      <vt:lpstr>Requirement Phase</vt:lpstr>
      <vt:lpstr>Requirement Phase </vt:lpstr>
      <vt:lpstr>Snapshots of Datasets Collected For Analysis</vt:lpstr>
      <vt:lpstr>Design Phase</vt:lpstr>
      <vt:lpstr>Design Phase Task</vt:lpstr>
      <vt:lpstr>PowerPoint Presentation</vt:lpstr>
      <vt:lpstr>PowerPoint Presentation</vt:lpstr>
      <vt:lpstr>PowerPoint Presentation</vt:lpstr>
      <vt:lpstr>PowerPoint Presentation</vt:lpstr>
      <vt:lpstr>Development Phase</vt:lpstr>
      <vt:lpstr>Predictive Analysis Development</vt:lpstr>
      <vt:lpstr>PowerPoint Presentation</vt:lpstr>
      <vt:lpstr>Final Dashboard</vt:lpstr>
      <vt:lpstr>Communication</vt:lpstr>
      <vt:lpstr>PowerPoint Presentation</vt:lpstr>
      <vt:lpstr>Project Cost</vt:lpstr>
      <vt:lpstr>PowerPoint Presentation</vt:lpstr>
      <vt:lpstr>Conclusion</vt:lpstr>
      <vt:lpstr>Additional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Canadian Hate Crime</dc:title>
  <dc:creator>Omar Mukhtar</dc:creator>
  <cp:lastModifiedBy>Namood E Sehar</cp:lastModifiedBy>
  <cp:revision>36</cp:revision>
  <dcterms:created xsi:type="dcterms:W3CDTF">2023-10-17T20:00:18Z</dcterms:created>
  <dcterms:modified xsi:type="dcterms:W3CDTF">2023-12-05T06:32:50Z</dcterms:modified>
</cp:coreProperties>
</file>